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2" r:id="rId2"/>
    <p:sldId id="293" r:id="rId3"/>
    <p:sldId id="273" r:id="rId4"/>
    <p:sldId id="381" r:id="rId5"/>
    <p:sldId id="324" r:id="rId6"/>
    <p:sldId id="265" r:id="rId7"/>
    <p:sldId id="358" r:id="rId8"/>
    <p:sldId id="380" r:id="rId9"/>
    <p:sldId id="368" r:id="rId10"/>
    <p:sldId id="370" r:id="rId11"/>
    <p:sldId id="359" r:id="rId12"/>
    <p:sldId id="382" r:id="rId13"/>
    <p:sldId id="384" r:id="rId14"/>
    <p:sldId id="385" r:id="rId15"/>
    <p:sldId id="387" r:id="rId16"/>
    <p:sldId id="386" r:id="rId17"/>
    <p:sldId id="388" r:id="rId18"/>
    <p:sldId id="383" r:id="rId19"/>
    <p:sldId id="365" r:id="rId20"/>
    <p:sldId id="366" r:id="rId21"/>
    <p:sldId id="373" r:id="rId22"/>
    <p:sldId id="374" r:id="rId23"/>
    <p:sldId id="371" r:id="rId24"/>
    <p:sldId id="375" r:id="rId25"/>
    <p:sldId id="372" r:id="rId26"/>
    <p:sldId id="376" r:id="rId27"/>
    <p:sldId id="354" r:id="rId28"/>
    <p:sldId id="355" r:id="rId29"/>
    <p:sldId id="367" r:id="rId30"/>
    <p:sldId id="362" r:id="rId31"/>
    <p:sldId id="347" r:id="rId32"/>
    <p:sldId id="301" r:id="rId33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 baseline="-250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2E0"/>
    <a:srgbClr val="DCDDDF"/>
    <a:srgbClr val="FF0A05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5"/>
    <p:restoredTop sz="94648"/>
  </p:normalViewPr>
  <p:slideViewPr>
    <p:cSldViewPr snapToGrid="0" snapToObjects="1">
      <p:cViewPr>
        <p:scale>
          <a:sx n="100" d="100"/>
          <a:sy n="100" d="100"/>
        </p:scale>
        <p:origin x="-906" y="-324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fld id="{856DCCA3-8805-4B32-9DA7-2781AE495E53}" type="datetimeFigureOut">
              <a:rPr lang="ru-RU"/>
              <a:pPr>
                <a:defRPr/>
              </a:pPr>
              <a:t>17.06.2022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fld id="{32BB82A9-E3D5-4740-A6BC-9802CCF80CD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995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fld id="{31060AA6-0758-4A93-AC53-CB027919E1AF}" type="datetimeFigureOut">
              <a:rPr lang="ru-RU"/>
              <a:pPr>
                <a:defRPr/>
              </a:pPr>
              <a:t>17.06.2022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aseline="0">
                <a:latin typeface="+mn-lt"/>
                <a:cs typeface="+mn-cs"/>
              </a:defRPr>
            </a:lvl1pPr>
          </a:lstStyle>
          <a:p>
            <a:pPr>
              <a:defRPr/>
            </a:pPr>
            <a:fld id="{37DB401A-6FC6-4ED3-918D-4FF2CE7579E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9831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3174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2B98FF-58CD-46F5-8D92-C1C26F8C211C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ru-RU" dirty="0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baseline="0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aseline="0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вероятностей 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96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dirty="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dirty="0" smtClean="0">
              <a:latin typeface="Roboto"/>
              <a:ea typeface="Roboto"/>
              <a:cs typeface="Roboto"/>
            </a:endParaRPr>
          </a:p>
        </p:txBody>
      </p:sp>
      <p:pic>
        <p:nvPicPr>
          <p:cNvPr id="29700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64" name="Text Box 5"/>
              <p:cNvSpPr txBox="1">
                <a:spLocks noChangeArrowheads="1"/>
              </p:cNvSpPr>
              <p:nvPr/>
            </p:nvSpPr>
            <p:spPr bwMode="auto">
              <a:xfrm>
                <a:off x="104775" y="1120438"/>
                <a:ext cx="6924675" cy="39087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</a:pPr>
                <a:endParaRPr lang="en-US" sz="3200" i="1" baseline="0" dirty="0"/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FontTx/>
                  <a:buAutoNum type="arabicParenR"/>
                </a:pPr>
                <a:r>
                  <a:rPr lang="ru-RU" baseline="0" dirty="0"/>
                  <a:t>После того, как нашли коэффициенты </a:t>
                </a:r>
                <a:r>
                  <a:rPr lang="el-GR" baseline="0" dirty="0" smtClean="0"/>
                  <a:t>β</a:t>
                </a:r>
                <a:r>
                  <a:rPr lang="ru-RU" baseline="0" dirty="0" smtClean="0"/>
                  <a:t>,</a:t>
                </a:r>
                <a:r>
                  <a:rPr lang="en-US" baseline="0" dirty="0" smtClean="0"/>
                  <a:t> </a:t>
                </a:r>
                <a:r>
                  <a:rPr lang="ru-RU" baseline="0" dirty="0" smtClean="0"/>
                  <a:t>исходя </a:t>
                </a:r>
                <a:r>
                  <a:rPr lang="ru-RU" baseline="0" dirty="0"/>
                  <a:t>из минимальной среднеквадратичной </a:t>
                </a:r>
                <a:r>
                  <a:rPr lang="ru-RU" baseline="0" dirty="0" smtClean="0"/>
                  <a:t>ошибки,</a:t>
                </a:r>
                <a:r>
                  <a:rPr lang="en-US" baseline="0" dirty="0" smtClean="0"/>
                  <a:t> </a:t>
                </a:r>
                <a:r>
                  <a:rPr lang="ru-RU" baseline="0" dirty="0" smtClean="0"/>
                  <a:t>получаем </a:t>
                </a:r>
                <a:r>
                  <a:rPr lang="ru-RU" baseline="0" dirty="0"/>
                  <a:t>уравнение линейной регрессии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ru-RU" baseline="0" dirty="0"/>
                  <a:t>2) В это уравнение подставляем значения признака и получаем соответствующее значение </a:t>
                </a:r>
                <a14:m>
                  <m:oMath xmlns:m="http://schemas.openxmlformats.org/officeDocument/2006/math">
                    <m:r>
                      <a:rPr lang="ru-RU" i="1" baseline="0" dirty="0" smtClean="0">
                        <a:latin typeface="Cambria Math"/>
                      </a:rPr>
                      <m:t>у.</m:t>
                    </m:r>
                  </m:oMath>
                </a14:m>
                <a:r>
                  <a:rPr lang="ru-RU" baseline="0" dirty="0"/>
                  <a:t> Это оценочное значение у для тех же значений х, что были в измерениях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</a:pPr>
                <a:endParaRPr lang="el-GR" baseline="0" dirty="0"/>
              </a:p>
            </p:txBody>
          </p:sp>
        </mc:Choice>
        <mc:Fallback xmlns="">
          <p:sp>
            <p:nvSpPr>
              <p:cNvPr id="4096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775" y="1120438"/>
                <a:ext cx="6924675" cy="3908762"/>
              </a:xfrm>
              <a:prstGeom prst="rect">
                <a:avLst/>
              </a:prstGeom>
              <a:blipFill rotWithShape="1">
                <a:blip r:embed="rId2"/>
                <a:stretch>
                  <a:fillRect l="-7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01088" y="5162550"/>
            <a:ext cx="1838325" cy="638175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1781175"/>
            <a:ext cx="34099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" y="4939931"/>
            <a:ext cx="4724401" cy="54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0" y="323850"/>
            <a:ext cx="668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i="1" baseline="0" dirty="0"/>
              <a:t>Как образуется линия </a:t>
            </a:r>
            <a:r>
              <a:rPr lang="en-US" sz="3600" i="1" baseline="0" dirty="0"/>
              <a:t>y_hat?</a:t>
            </a:r>
            <a:endParaRPr lang="ru-RU" sz="3600" i="1" baseline="0" dirty="0"/>
          </a:p>
          <a:p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04775" y="136229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412"/>
            <a:ext cx="10810875" cy="15208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600" b="1" dirty="0" smtClean="0"/>
              <a:t>                    </a:t>
            </a:r>
            <a:r>
              <a:rPr lang="ru-RU" sz="4000" dirty="0" smtClean="0"/>
              <a:t>Парная линейная регрессия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endParaRPr lang="ru-RU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Заголовок 1">
                <a:extLst>
                  <a:ext uri="{FF2B5EF4-FFF2-40B4-BE49-F238E27FC236}"/>
                </a:extLst>
              </p:cNvPr>
              <p:cNvSpPr txBox="1">
                <a:spLocks/>
              </p:cNvSpPr>
              <p:nvPr/>
            </p:nvSpPr>
            <p:spPr>
              <a:xfrm>
                <a:off x="690563" y="2219325"/>
                <a:ext cx="10810875" cy="892175"/>
              </a:xfrm>
              <a:prstGeom prst="rect">
                <a:avLst/>
              </a:prstGeom>
            </p:spPr>
            <p:txBody>
              <a:bodyPr anchor="b">
                <a:normAutofit fontScale="97500"/>
              </a:bodyPr>
              <a:lstStyle/>
              <a:p>
                <a:pPr algn="ctr" fontAlgn="auto">
                  <a:lnSpc>
                    <a:spcPct val="150000"/>
                  </a:lnSpc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baseline="0" dirty="0" smtClean="0">
                          <a:latin typeface="Cambria Math"/>
                          <a:ea typeface="Roboto" panose="02000000000000000000" pitchFamily="2" charset="0"/>
                          <a:cs typeface="+mj-cs"/>
                        </a:rPr>
                        <m:t>𝑦</m:t>
                      </m:r>
                      <m:r>
                        <a:rPr lang="en-US" sz="3600" i="1" baseline="0" dirty="0" smtClean="0">
                          <a:latin typeface="Cambria Math"/>
                          <a:ea typeface="Roboto" panose="02000000000000000000" pitchFamily="2" charset="0"/>
                          <a:cs typeface="+mj-cs"/>
                        </a:rPr>
                        <m:t> = </m:t>
                      </m:r>
                      <m:r>
                        <a:rPr lang="en-US" sz="3600" i="1" baseline="0" dirty="0" smtClean="0">
                          <a:latin typeface="Cambria Math"/>
                          <a:ea typeface="Roboto" panose="02000000000000000000" pitchFamily="2" charset="0"/>
                          <a:cs typeface="+mj-cs"/>
                        </a:rPr>
                        <m:t>𝑎</m:t>
                      </m:r>
                      <m:r>
                        <a:rPr lang="en-US" sz="3600" i="1" baseline="0" dirty="0" smtClean="0">
                          <a:latin typeface="Cambria Math"/>
                          <a:ea typeface="Roboto" panose="02000000000000000000" pitchFamily="2" charset="0"/>
                          <a:cs typeface="+mj-cs"/>
                        </a:rPr>
                        <m:t> + </m:t>
                      </m:r>
                      <m:r>
                        <a:rPr lang="en-US" sz="3600" i="1" baseline="0" dirty="0" smtClean="0">
                          <a:latin typeface="Cambria Math"/>
                          <a:ea typeface="Roboto" panose="02000000000000000000" pitchFamily="2" charset="0"/>
                          <a:cs typeface="+mj-cs"/>
                        </a:rPr>
                        <m:t>𝑏𝑥</m:t>
                      </m:r>
                    </m:oMath>
                  </m:oMathPara>
                </a14:m>
                <a:endParaRPr lang="ru-RU" sz="3600" baseline="0" dirty="0">
                  <a:latin typeface="Roboto" panose="02000000000000000000" pitchFamily="2" charset="0"/>
                  <a:ea typeface="Roboto" panose="02000000000000000000" pitchFamily="2" charset="0"/>
                  <a:cs typeface="+mj-cs"/>
                </a:endParaRPr>
              </a:p>
            </p:txBody>
          </p:sp>
        </mc:Choice>
        <mc:Fallback xmlns="">
          <p:sp>
            <p:nvSpPr>
              <p:cNvPr id="4" name="Заголовок 1">
                <a:extLst>
                  <a:ext uri="{FF2B5EF4-FFF2-40B4-BE49-F238E27FC236}"/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3" y="2219325"/>
                <a:ext cx="10810875" cy="8921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Заголовок 1">
                <a:extLst>
                  <a:ext uri="{FF2B5EF4-FFF2-40B4-BE49-F238E27FC236}"/>
                </a:extLst>
              </p:cNvPr>
              <p:cNvSpPr txBox="1">
                <a:spLocks/>
              </p:cNvSpPr>
              <p:nvPr/>
            </p:nvSpPr>
            <p:spPr>
              <a:xfrm>
                <a:off x="842963" y="3111500"/>
                <a:ext cx="10810875" cy="1069975"/>
              </a:xfrm>
              <a:prstGeom prst="rect">
                <a:avLst/>
              </a:prstGeom>
            </p:spPr>
            <p:txBody>
              <a:bodyPr anchor="b">
                <a:normAutofit fontScale="97500"/>
              </a:bodyPr>
              <a:lstStyle/>
              <a:p>
                <a:pPr fontAlgn="auto">
                  <a:lnSpc>
                    <a:spcPct val="150000"/>
                  </a:lnSpc>
                  <a:spcAft>
                    <a:spcPts val="0"/>
                  </a:spcAft>
                  <a:defRPr/>
                </a:pPr>
                <a:r>
                  <a:rPr lang="ru-RU" sz="2900" baseline="0" dirty="0">
                    <a:latin typeface="Roboto" panose="02000000000000000000" pitchFamily="2" charset="0"/>
                    <a:ea typeface="Roboto" panose="02000000000000000000" pitchFamily="2" charset="0"/>
                    <a:cs typeface="+mj-cs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900" i="1" baseline="0" dirty="0" smtClean="0">
                        <a:latin typeface="Cambria Math"/>
                        <a:ea typeface="Roboto" panose="02000000000000000000" pitchFamily="2" charset="0"/>
                        <a:cs typeface="+mj-cs"/>
                      </a:rPr>
                      <m:t>𝑎</m:t>
                    </m:r>
                  </m:oMath>
                </a14:m>
                <a:r>
                  <a:rPr lang="en-US" sz="2900" baseline="0" dirty="0">
                    <a:latin typeface="Roboto" panose="02000000000000000000" pitchFamily="2" charset="0"/>
                    <a:ea typeface="Roboto" panose="02000000000000000000" pitchFamily="2" charset="0"/>
                    <a:cs typeface="+mj-cs"/>
                  </a:rPr>
                  <a:t> </a:t>
                </a:r>
                <a:r>
                  <a:rPr lang="ru-RU" sz="2900" baseline="0" dirty="0">
                    <a:latin typeface="Roboto" panose="02000000000000000000" pitchFamily="2" charset="0"/>
                    <a:ea typeface="Roboto" panose="02000000000000000000" pitchFamily="2" charset="0"/>
                    <a:cs typeface="+mj-cs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900" i="1" baseline="0" dirty="0" smtClean="0">
                        <a:latin typeface="Cambria Math"/>
                        <a:ea typeface="Roboto" panose="02000000000000000000" pitchFamily="2" charset="0"/>
                        <a:cs typeface="+mj-cs"/>
                      </a:rPr>
                      <m:t>𝑏</m:t>
                    </m:r>
                  </m:oMath>
                </a14:m>
                <a:r>
                  <a:rPr lang="en-US" sz="2900" baseline="0" dirty="0">
                    <a:latin typeface="Roboto" panose="02000000000000000000" pitchFamily="2" charset="0"/>
                    <a:ea typeface="Roboto" panose="02000000000000000000" pitchFamily="2" charset="0"/>
                    <a:cs typeface="+mj-cs"/>
                  </a:rPr>
                  <a:t> – </a:t>
                </a:r>
                <a:r>
                  <a:rPr lang="ru-RU" sz="2900" baseline="0" dirty="0">
                    <a:latin typeface="Roboto" panose="02000000000000000000" pitchFamily="2" charset="0"/>
                    <a:ea typeface="Roboto" panose="02000000000000000000" pitchFamily="2" charset="0"/>
                    <a:cs typeface="+mj-cs"/>
                  </a:rPr>
                  <a:t>коэффициенты линейной регрессии</a:t>
                </a:r>
                <a:r>
                  <a:rPr lang="ru-RU" sz="3600" baseline="0" dirty="0">
                    <a:latin typeface="Roboto" panose="02000000000000000000" pitchFamily="2" charset="0"/>
                    <a:ea typeface="Roboto" panose="02000000000000000000" pitchFamily="2" charset="0"/>
                    <a:cs typeface="+mj-cs"/>
                  </a:rPr>
                  <a:t>.</a:t>
                </a:r>
              </a:p>
            </p:txBody>
          </p:sp>
        </mc:Choice>
        <mc:Fallback xmlns="">
          <p:sp>
            <p:nvSpPr>
              <p:cNvPr id="5" name="Заголовок 1">
                <a:extLst>
                  <a:ext uri="{FF2B5EF4-FFF2-40B4-BE49-F238E27FC236}"/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3" y="3111500"/>
                <a:ext cx="10810875" cy="1069975"/>
              </a:xfrm>
              <a:prstGeom prst="rect">
                <a:avLst/>
              </a:prstGeom>
              <a:blipFill rotWithShape="1">
                <a:blip r:embed="rId3"/>
                <a:stretch>
                  <a:fillRect l="-1127" b="-11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88" name="TextBox 5"/>
          <p:cNvSpPr txBox="1">
            <a:spLocks noChangeArrowheads="1"/>
          </p:cNvSpPr>
          <p:nvPr/>
        </p:nvSpPr>
        <p:spPr bwMode="auto">
          <a:xfrm>
            <a:off x="747713" y="4310063"/>
            <a:ext cx="10063162" cy="16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aseline="0" dirty="0">
                <a:latin typeface="Times New Roman" pitchFamily="18" charset="0"/>
              </a:rPr>
              <a:t>a –  </a:t>
            </a:r>
            <a:r>
              <a:rPr lang="ru-RU" sz="2400" baseline="0" dirty="0">
                <a:latin typeface="Times New Roman" pitchFamily="18" charset="0"/>
              </a:rPr>
              <a:t>показывает, где прямая пересекает ось у при х = 0</a:t>
            </a:r>
            <a:endParaRPr lang="en-US" sz="2400" baseline="0" dirty="0"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sz="2400" baseline="0" dirty="0">
                <a:latin typeface="Roboto"/>
              </a:rPr>
              <a:t>b - </a:t>
            </a:r>
            <a:r>
              <a:rPr lang="ru-RU" sz="2400" baseline="0" dirty="0">
                <a:latin typeface="Times New Roman" pitchFamily="18" charset="0"/>
              </a:rPr>
              <a:t> показывает угол наклона </a:t>
            </a:r>
            <a:r>
              <a:rPr lang="ru-RU" sz="2400" baseline="0" dirty="0" smtClean="0">
                <a:latin typeface="Times New Roman" pitchFamily="18" charset="0"/>
              </a:rPr>
              <a:t>прямой</a:t>
            </a:r>
            <a:r>
              <a:rPr lang="en-US" sz="2400" baseline="0" dirty="0">
                <a:latin typeface="Roboto"/>
              </a:rPr>
              <a:t> </a:t>
            </a:r>
            <a:r>
              <a:rPr lang="ru-RU" sz="2400" baseline="0" dirty="0" smtClean="0">
                <a:latin typeface="Times New Roman" pitchFamily="18" charset="0"/>
              </a:rPr>
              <a:t>или на сколько единиц изменяется зависимая величина </a:t>
            </a:r>
            <a:r>
              <a:rPr lang="en-US" sz="2400" baseline="0" dirty="0" smtClean="0">
                <a:latin typeface="Roboto"/>
              </a:rPr>
              <a:t>y</a:t>
            </a:r>
            <a:r>
              <a:rPr lang="ru-RU" sz="2400" baseline="0" dirty="0" smtClean="0">
                <a:latin typeface="Times New Roman" pitchFamily="18" charset="0"/>
              </a:rPr>
              <a:t> при изменении независимой х на единицу</a:t>
            </a:r>
            <a:endParaRPr lang="ru-RU" sz="2400" baseline="0" dirty="0">
              <a:latin typeface="Times New Roman" pitchFamily="18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04775" y="136229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1475" y="1514475"/>
                <a:ext cx="8639175" cy="48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dirty="0" smtClean="0"/>
                  <a:t> </a:t>
                </a:r>
                <a:r>
                  <a:rPr lang="ru-RU" sz="2600" dirty="0"/>
                  <a:t>Предполагаем связь признаков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ru-RU" sz="2600" i="1" dirty="0">
                        <a:latin typeface="Cambria Math"/>
                      </a:rPr>
                      <m:t>и </m:t>
                    </m:r>
                    <m:r>
                      <a:rPr lang="en-US" sz="26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ru-RU" sz="2600" dirty="0"/>
                  <a:t> , которая</a:t>
                </a:r>
                <a:r>
                  <a:rPr lang="en-US" sz="2600" dirty="0"/>
                  <a:t> </a:t>
                </a:r>
                <a:r>
                  <a:rPr lang="ru-RU" sz="2600" dirty="0"/>
                  <a:t>описывается линейной функцией: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" y="1514475"/>
                <a:ext cx="8639175" cy="483209"/>
              </a:xfrm>
              <a:prstGeom prst="rect">
                <a:avLst/>
              </a:prstGeom>
              <a:blipFill rotWithShape="1">
                <a:blip r:embed="rId4"/>
                <a:stretch>
                  <a:fillRect b="-2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0846" y="852335"/>
            <a:ext cx="10810306" cy="784530"/>
          </a:xfrm>
        </p:spPr>
        <p:txBody>
          <a:bodyPr>
            <a:normAutofit/>
          </a:bodyPr>
          <a:lstStyle/>
          <a:p>
            <a:r>
              <a:rPr lang="ru-RU" dirty="0" smtClean="0"/>
              <a:t>Условия применим</a:t>
            </a:r>
            <a:r>
              <a:rPr lang="ru-RU" dirty="0"/>
              <a:t>о</a:t>
            </a:r>
            <a:r>
              <a:rPr lang="ru-RU" dirty="0" smtClean="0"/>
              <a:t>сти линейной регрессии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4111096"/>
          </a:xfrm>
        </p:spPr>
        <p:txBody>
          <a:bodyPr>
            <a:normAutofit/>
          </a:bodyPr>
          <a:lstStyle/>
          <a:p>
            <a:r>
              <a:rPr lang="ru-RU" dirty="0"/>
              <a:t>Наличие линейной зависимости между независимой переменной </a:t>
            </a:r>
            <a:r>
              <a:rPr lang="en-US" dirty="0"/>
              <a:t>x</a:t>
            </a:r>
            <a:r>
              <a:rPr lang="ru-RU" dirty="0"/>
              <a:t> и зависимой </a:t>
            </a:r>
            <a:r>
              <a:rPr lang="en-US" dirty="0"/>
              <a:t>y</a:t>
            </a:r>
          </a:p>
          <a:p>
            <a:r>
              <a:rPr lang="ru-RU" dirty="0" smtClean="0"/>
              <a:t>Независимость остатков</a:t>
            </a:r>
          </a:p>
          <a:p>
            <a:r>
              <a:rPr lang="ru-RU" dirty="0" smtClean="0"/>
              <a:t>Для любого значения </a:t>
            </a:r>
            <a:r>
              <a:rPr lang="en-US" dirty="0" smtClean="0"/>
              <a:t>x</a:t>
            </a:r>
            <a:r>
              <a:rPr lang="ru-RU" dirty="0" smtClean="0"/>
              <a:t> значение зависимой переменной </a:t>
            </a:r>
            <a:r>
              <a:rPr lang="en-US" dirty="0" smtClean="0"/>
              <a:t>y</a:t>
            </a:r>
            <a:r>
              <a:rPr lang="ru-RU" dirty="0" smtClean="0"/>
              <a:t> распределено нормально</a:t>
            </a:r>
          </a:p>
          <a:p>
            <a:r>
              <a:rPr lang="ru-RU" dirty="0" smtClean="0"/>
              <a:t>Гомоскедастичность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770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510" y="1034576"/>
            <a:ext cx="10810306" cy="784530"/>
          </a:xfrm>
        </p:spPr>
        <p:txBody>
          <a:bodyPr>
            <a:normAutofit fontScale="90000"/>
          </a:bodyPr>
          <a:lstStyle/>
          <a:p>
            <a:r>
              <a:rPr lang="ru-RU" sz="3300" i="1" dirty="0" smtClean="0">
                <a:solidFill>
                  <a:srgbClr val="6E32E0"/>
                </a:solidFill>
              </a:rPr>
              <a:t>1.</a:t>
            </a:r>
            <a:r>
              <a:rPr lang="ru-RU" sz="3300" i="1" dirty="0" smtClean="0"/>
              <a:t>Наличие </a:t>
            </a:r>
            <a:r>
              <a:rPr lang="ru-RU" sz="3300" i="1" dirty="0"/>
              <a:t>линейной зависимости между независимой переменной </a:t>
            </a:r>
            <a:r>
              <a:rPr lang="en-US" sz="3300" i="1" dirty="0"/>
              <a:t>x</a:t>
            </a:r>
            <a:r>
              <a:rPr lang="ru-RU" sz="3300" i="1" dirty="0"/>
              <a:t> и зависимой </a:t>
            </a:r>
            <a:r>
              <a:rPr lang="en-US" sz="3300" i="1" dirty="0"/>
              <a:t>y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61975" y="1817752"/>
            <a:ext cx="94964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i="1" baseline="0" dirty="0" smtClean="0">
                <a:solidFill>
                  <a:srgbClr val="6E32E0"/>
                </a:solidFill>
              </a:rPr>
              <a:t>Проверка: </a:t>
            </a:r>
            <a:r>
              <a:rPr lang="ru-RU" sz="2600" i="1" baseline="0" dirty="0" smtClean="0"/>
              <a:t>график </a:t>
            </a:r>
            <a:endParaRPr lang="ru-RU" sz="26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4" y="1547811"/>
            <a:ext cx="301831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491" y="1599826"/>
            <a:ext cx="3482367" cy="190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975" y="2524123"/>
                <a:ext cx="10810306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i="1" baseline="0" dirty="0" smtClean="0">
                    <a:solidFill>
                      <a:srgbClr val="6E32E0"/>
                    </a:solidFill>
                  </a:rPr>
                  <a:t>Как решить задачу нелинейности</a:t>
                </a:r>
                <a:r>
                  <a:rPr lang="ru-RU" baseline="0" dirty="0" smtClean="0"/>
                  <a:t>:</a:t>
                </a:r>
              </a:p>
              <a:p>
                <a:endParaRPr lang="ru-RU" baseline="0" dirty="0" smtClean="0"/>
              </a:p>
              <a:p>
                <a:r>
                  <a:rPr lang="ru-RU" baseline="0" dirty="0" smtClean="0"/>
                  <a:t>Нелинейная  трансформация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solidFill>
                          <a:srgbClr val="6E32E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ru-RU" baseline="0" dirty="0" smtClean="0"/>
                  <a:t> или/и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solidFill>
                          <a:srgbClr val="6E32E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baseline="0" dirty="0" smtClean="0"/>
                  <a:t> :</a:t>
                </a:r>
                <a:r>
                  <a:rPr lang="en-US" baseline="0" dirty="0" smtClean="0"/>
                  <a:t> </a:t>
                </a:r>
                <a:endParaRPr lang="ru-RU" baseline="0" dirty="0" smtClean="0"/>
              </a:p>
              <a:p>
                <a:pPr marL="285750" indent="-285750">
                  <a:lnSpc>
                    <a:spcPct val="150000"/>
                  </a:lnSpc>
                  <a:buClr>
                    <a:srgbClr val="6E32E0"/>
                  </a:buClr>
                  <a:buFont typeface="Wingdings" panose="05000000000000000000" pitchFamily="2" charset="2"/>
                  <a:buChar char="ü"/>
                </a:pPr>
                <a:r>
                  <a:rPr lang="ru-RU" baseline="0" dirty="0" smtClean="0"/>
                  <a:t> логарифм,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6E32E0"/>
                  </a:buClr>
                  <a:buFont typeface="Wingdings" panose="05000000000000000000" pitchFamily="2" charset="2"/>
                  <a:buChar char="ü"/>
                </a:pPr>
                <a:r>
                  <a:rPr lang="ru-RU" baseline="0" dirty="0" smtClean="0"/>
                  <a:t> квадратный корень,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6E32E0"/>
                  </a:buClr>
                  <a:buFont typeface="Wingdings" panose="05000000000000000000" pitchFamily="2" charset="2"/>
                  <a:buChar char="ü"/>
                </a:pPr>
                <a:r>
                  <a:rPr lang="ru-RU" baseline="0" dirty="0" smtClean="0"/>
                  <a:t> умножение на обратное число     </a:t>
                </a:r>
                <a:endParaRPr lang="ru-RU" baseline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" y="2524123"/>
                <a:ext cx="10810306" cy="2169825"/>
              </a:xfrm>
              <a:prstGeom prst="rect">
                <a:avLst/>
              </a:prstGeom>
              <a:blipFill rotWithShape="1">
                <a:blip r:embed="rId4"/>
                <a:stretch>
                  <a:fillRect l="-451" t="-1404" b="-14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73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0847" y="954464"/>
            <a:ext cx="10810306" cy="78453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6E32E0"/>
                </a:solidFill>
              </a:rPr>
              <a:t>2</a:t>
            </a:r>
            <a:r>
              <a:rPr lang="ru-RU" dirty="0" smtClean="0"/>
              <a:t>.</a:t>
            </a:r>
            <a:r>
              <a:rPr lang="ru-RU" dirty="0"/>
              <a:t> </a:t>
            </a:r>
            <a:r>
              <a:rPr lang="ru-RU" sz="3300" dirty="0" smtClean="0"/>
              <a:t>Независимость остатков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86072" y="1257298"/>
            <a:ext cx="10810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i="1" baseline="0" dirty="0" smtClean="0"/>
          </a:p>
          <a:p>
            <a:pPr>
              <a:lnSpc>
                <a:spcPct val="150000"/>
              </a:lnSpc>
            </a:pPr>
            <a:r>
              <a:rPr lang="ru-RU" i="1" baseline="0" dirty="0" smtClean="0"/>
              <a:t>Мы не должны видеть какого-то шаблона в поведении остатков с течением времени.</a:t>
            </a:r>
          </a:p>
          <a:p>
            <a:pPr>
              <a:lnSpc>
                <a:spcPct val="150000"/>
              </a:lnSpc>
            </a:pPr>
            <a:r>
              <a:rPr lang="ru-RU" i="1" baseline="0" dirty="0" smtClean="0"/>
              <a:t>Например, остатки не должны постоянно с течением времени расти</a:t>
            </a:r>
          </a:p>
          <a:p>
            <a:endParaRPr lang="ru-RU" i="1" baseline="0" dirty="0"/>
          </a:p>
          <a:p>
            <a:r>
              <a:rPr lang="ru-RU" i="1" baseline="0" dirty="0" smtClean="0"/>
              <a:t>Если точки на графике остатков разбросаны</a:t>
            </a:r>
          </a:p>
          <a:p>
            <a:r>
              <a:rPr lang="ru-RU" i="1" baseline="0" dirty="0"/>
              <a:t> </a:t>
            </a:r>
            <a:r>
              <a:rPr lang="ru-RU" i="1" baseline="0" dirty="0" smtClean="0">
                <a:solidFill>
                  <a:srgbClr val="6E32E0"/>
                </a:solidFill>
              </a:rPr>
              <a:t>случайно вокруг горизонтальной линии</a:t>
            </a:r>
            <a:r>
              <a:rPr lang="ru-RU" i="1" baseline="0" dirty="0" smtClean="0"/>
              <a:t>, то </a:t>
            </a:r>
          </a:p>
          <a:p>
            <a:r>
              <a:rPr lang="ru-RU" i="1" baseline="0" dirty="0" smtClean="0"/>
              <a:t>данные </a:t>
            </a:r>
            <a:r>
              <a:rPr lang="ru-RU" i="1" baseline="0" dirty="0" smtClean="0">
                <a:solidFill>
                  <a:srgbClr val="6E32E0"/>
                </a:solidFill>
              </a:rPr>
              <a:t>подходят</a:t>
            </a:r>
            <a:r>
              <a:rPr lang="ru-RU" i="1" baseline="0" dirty="0" smtClean="0"/>
              <a:t> для модели линейной регрессии</a:t>
            </a:r>
          </a:p>
          <a:p>
            <a:endParaRPr lang="ru-RU" i="1" baseline="0" dirty="0" smtClean="0">
              <a:solidFill>
                <a:srgbClr val="6E32E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2549959"/>
            <a:ext cx="3004853" cy="159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72" y="4227870"/>
            <a:ext cx="54102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457" y="4064397"/>
            <a:ext cx="57861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i="1" baseline="0" dirty="0"/>
          </a:p>
          <a:p>
            <a:r>
              <a:rPr lang="ru-RU" i="1" baseline="0" dirty="0"/>
              <a:t>Эти 2 графика показывают, что для данных подойдет </a:t>
            </a:r>
            <a:r>
              <a:rPr lang="ru-RU" i="1" baseline="0" dirty="0" smtClean="0"/>
              <a:t> лучше </a:t>
            </a:r>
            <a:r>
              <a:rPr lang="ru-RU" i="1" baseline="0" dirty="0"/>
              <a:t>нелинейная модель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14456" y="5314949"/>
            <a:ext cx="668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baseline="0" dirty="0" smtClean="0">
                <a:solidFill>
                  <a:srgbClr val="6E32E0"/>
                </a:solidFill>
              </a:rPr>
              <a:t>Решить проблему можно также путем трансформации данных</a:t>
            </a:r>
            <a:endParaRPr lang="ru-RU" i="1" baseline="0" dirty="0">
              <a:solidFill>
                <a:srgbClr val="6E32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9125" y="364820"/>
            <a:ext cx="10810306" cy="784530"/>
          </a:xfrm>
        </p:spPr>
        <p:txBody>
          <a:bodyPr/>
          <a:lstStyle/>
          <a:p>
            <a:r>
              <a:rPr lang="ru-RU" dirty="0" smtClean="0">
                <a:solidFill>
                  <a:srgbClr val="6E32E0"/>
                </a:solidFill>
              </a:rPr>
              <a:t>3. </a:t>
            </a:r>
            <a:r>
              <a:rPr lang="ru-RU" dirty="0" smtClean="0"/>
              <a:t>Нормальное распределение остатков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38150" y="1149350"/>
            <a:ext cx="1070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baseline="0" dirty="0" smtClean="0"/>
              <a:t>Распределение остатков следует нормальному распределению</a:t>
            </a:r>
            <a:r>
              <a:rPr lang="en-US" sz="2400" i="1" dirty="0" smtClean="0"/>
              <a:t>.</a:t>
            </a:r>
            <a:endParaRPr lang="ru-RU" sz="2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5971"/>
            <a:ext cx="3958224" cy="206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0847" y="1971210"/>
            <a:ext cx="43338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baseline="0" dirty="0" smtClean="0">
                <a:solidFill>
                  <a:srgbClr val="6E32E0"/>
                </a:solidFill>
              </a:rPr>
              <a:t>Методы проверки этого условия:</a:t>
            </a:r>
          </a:p>
          <a:p>
            <a:pPr marL="285750" indent="-285750">
              <a:lnSpc>
                <a:spcPct val="150000"/>
              </a:lnSpc>
              <a:buClr>
                <a:srgbClr val="6E32E0"/>
              </a:buClr>
              <a:buFont typeface="Wingdings" panose="05000000000000000000" pitchFamily="2" charset="2"/>
              <a:buChar char="ü"/>
            </a:pPr>
            <a:r>
              <a:rPr lang="en-US" baseline="0" dirty="0" smtClean="0"/>
              <a:t>QQ-plot</a:t>
            </a:r>
            <a:endParaRPr lang="ru-RU" baseline="0" dirty="0" smtClean="0"/>
          </a:p>
          <a:p>
            <a:pPr marL="285750" indent="-285750">
              <a:lnSpc>
                <a:spcPct val="150000"/>
              </a:lnSpc>
              <a:buClr>
                <a:srgbClr val="6E32E0"/>
              </a:buClr>
              <a:buFont typeface="Wingdings" panose="05000000000000000000" pitchFamily="2" charset="2"/>
              <a:buChar char="ü"/>
            </a:pPr>
            <a:r>
              <a:rPr lang="ru-RU" baseline="0" dirty="0" smtClean="0"/>
              <a:t>Тест Шапиро-</a:t>
            </a:r>
            <a:r>
              <a:rPr lang="ru-RU" baseline="0" dirty="0" err="1" smtClean="0"/>
              <a:t>Уилка</a:t>
            </a:r>
            <a:endParaRPr lang="ru-RU" baseline="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08198" y="3371101"/>
            <a:ext cx="469917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baseline="0" dirty="0" smtClean="0"/>
              <a:t>Статистик = 0,895</a:t>
            </a:r>
          </a:p>
          <a:p>
            <a:pPr>
              <a:lnSpc>
                <a:spcPct val="150000"/>
              </a:lnSpc>
            </a:pPr>
            <a:r>
              <a:rPr lang="en-US" i="1" baseline="0" dirty="0" smtClean="0"/>
              <a:t>P-value= 0.26</a:t>
            </a:r>
          </a:p>
          <a:p>
            <a:pPr>
              <a:lnSpc>
                <a:spcPct val="150000"/>
              </a:lnSpc>
            </a:pPr>
            <a:r>
              <a:rPr lang="ru-RU" i="1" baseline="0" dirty="0" smtClean="0">
                <a:solidFill>
                  <a:srgbClr val="6E32E0"/>
                </a:solidFill>
              </a:rPr>
              <a:t>Вывод: </a:t>
            </a:r>
            <a:r>
              <a:rPr lang="ru-RU" i="1" baseline="0" dirty="0" smtClean="0"/>
              <a:t>данные распределены нормально</a:t>
            </a:r>
            <a:endParaRPr lang="ru-RU" i="1" baseline="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38" y="3857625"/>
            <a:ext cx="7073961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01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6E32E0"/>
                </a:solidFill>
              </a:rPr>
              <a:t>4</a:t>
            </a:r>
            <a:r>
              <a:rPr lang="ru-RU" dirty="0"/>
              <a:t>. </a:t>
            </a:r>
            <a:r>
              <a:rPr lang="ru-RU" dirty="0" smtClean="0"/>
              <a:t>Гомоскедастичность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42899" y="1409700"/>
            <a:ext cx="115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200" i="1" baseline="0" dirty="0" smtClean="0"/>
              <a:t>Т.е. стандартное </a:t>
            </a:r>
            <a:r>
              <a:rPr lang="ru-RU" sz="2200" i="1" baseline="0" dirty="0"/>
              <a:t>отклонение σ одинаково при всех значениях </a:t>
            </a:r>
            <a:r>
              <a:rPr lang="ru-RU" sz="2200" i="1" baseline="0" dirty="0" smtClean="0"/>
              <a:t>х, если разброс остатков неравномерный , то говорят о присутствии </a:t>
            </a:r>
            <a:r>
              <a:rPr lang="ru-RU" sz="2200" i="1" baseline="0" dirty="0" smtClean="0">
                <a:solidFill>
                  <a:srgbClr val="6E32E0"/>
                </a:solidFill>
              </a:rPr>
              <a:t>гетероскедастичности</a:t>
            </a:r>
            <a:r>
              <a:rPr lang="ru-RU" sz="2200" i="1" dirty="0" smtClean="0">
                <a:solidFill>
                  <a:srgbClr val="6E32E0"/>
                </a:solidFill>
              </a:rPr>
              <a:t>.</a:t>
            </a:r>
            <a:endParaRPr lang="ru-RU" sz="2200" i="1" dirty="0">
              <a:solidFill>
                <a:srgbClr val="6E32E0"/>
              </a:solidFill>
            </a:endParaRPr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2686049"/>
            <a:ext cx="5678630" cy="29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875" y="2790825"/>
                <a:ext cx="394335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baseline="0" dirty="0" smtClean="0"/>
                  <a:t>Проверить на наличие гетероскедастичности можно с помощью графика.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baseline="0" dirty="0" smtClean="0"/>
                  <a:t>Решить эту проблему: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aseline="0" dirty="0" smtClean="0"/>
                  <a:t>Log</a:t>
                </a:r>
                <a:r>
                  <a:rPr lang="ru-RU" baseline="0" dirty="0" smtClean="0"/>
                  <a:t>- трансформация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baseline="0" dirty="0" smtClean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baseline="0" dirty="0" smtClean="0"/>
                  <a:t>Переопределить зависимую переменную</a:t>
                </a:r>
                <a:endParaRPr lang="en-US" baseline="0" dirty="0" smtClean="0"/>
              </a:p>
              <a:p>
                <a:pPr>
                  <a:lnSpc>
                    <a:spcPct val="150000"/>
                  </a:lnSpc>
                </a:pPr>
                <a:endParaRPr lang="ru-RU" baseline="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2790825"/>
                <a:ext cx="3943350" cy="3416320"/>
              </a:xfrm>
              <a:prstGeom prst="rect">
                <a:avLst/>
              </a:prstGeom>
              <a:blipFill rotWithShape="1">
                <a:blip r:embed="rId3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800725" y="5915025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Пример </a:t>
            </a:r>
            <a:r>
              <a:rPr lang="ru-RU" dirty="0" err="1" smtClean="0"/>
              <a:t>гетероскедастичности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6814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0075" y="1228948"/>
            <a:ext cx="85725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6E32E0"/>
              </a:buClr>
              <a:buFont typeface="Wingdings" panose="05000000000000000000" pitchFamily="2" charset="2"/>
              <a:buChar char="ü"/>
            </a:pPr>
            <a:r>
              <a:rPr lang="ru-RU" baseline="0" dirty="0" smtClean="0"/>
              <a:t>Проверка на наличие выбросов</a:t>
            </a:r>
          </a:p>
          <a:p>
            <a:pPr marL="342900" indent="-342900">
              <a:lnSpc>
                <a:spcPct val="150000"/>
              </a:lnSpc>
              <a:buClr>
                <a:srgbClr val="6E32E0"/>
              </a:buClr>
              <a:buFont typeface="Wingdings" panose="05000000000000000000" pitchFamily="2" charset="2"/>
              <a:buChar char="ü"/>
            </a:pPr>
            <a:r>
              <a:rPr lang="ru-RU" baseline="0" dirty="0" smtClean="0"/>
              <a:t>Трансформация данных</a:t>
            </a:r>
          </a:p>
          <a:p>
            <a:pPr marL="342900" indent="-342900">
              <a:lnSpc>
                <a:spcPct val="150000"/>
              </a:lnSpc>
              <a:buClr>
                <a:srgbClr val="6E32E0"/>
              </a:buClr>
              <a:buFont typeface="Wingdings" panose="05000000000000000000" pitchFamily="2" charset="2"/>
              <a:buChar char="ü"/>
            </a:pPr>
            <a:r>
              <a:rPr lang="ru-RU" baseline="0" dirty="0" smtClean="0"/>
              <a:t>Переопределить зависимую переменную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04775" y="122894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898" y="284603"/>
            <a:ext cx="115443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200" i="1" baseline="0" dirty="0" smtClean="0"/>
              <a:t>Создать условия для применения линейной регрессии</a:t>
            </a:r>
            <a:r>
              <a:rPr lang="ru-RU" sz="2200" i="1" dirty="0" smtClean="0">
                <a:solidFill>
                  <a:srgbClr val="6E32E0"/>
                </a:solidFill>
              </a:rPr>
              <a:t>.</a:t>
            </a:r>
            <a:endParaRPr lang="ru-RU" sz="2200" i="1" dirty="0">
              <a:solidFill>
                <a:srgbClr val="6E32E0"/>
              </a:solidFill>
            </a:endParaRP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7641073"/>
                  </p:ext>
                </p:extLst>
              </p:nvPr>
            </p:nvGraphicFramePr>
            <p:xfrm>
              <a:off x="3136900" y="2690604"/>
              <a:ext cx="8127999" cy="35845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Трансформация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Уравнение регрессии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i="0" dirty="0" smtClean="0">
                              <a:latin typeface="+mn-lt"/>
                            </a:rPr>
                            <a:t>Оценочное</a:t>
                          </a:r>
                          <a:r>
                            <a:rPr lang="ru-RU" i="0" baseline="0" dirty="0" smtClean="0">
                              <a:latin typeface="+mn-lt"/>
                            </a:rPr>
                            <a:t> значение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ru-RU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r>
                            <a:rPr lang="ru-RU" dirty="0" smtClean="0"/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ru-RU" dirty="0"/>
                        </a:p>
                        <a:p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ru-RU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ru-RU" dirty="0"/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1/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/>
                                </a:rPr>
                                <m:t>1/</m:t>
                              </m:r>
                              <m:r>
                                <a:rPr lang="en-US" i="1" dirty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dirty="0" smtClean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/>
                                </a:rPr>
                                <m:t>𝑞𝑟𝑡</m:t>
                              </m:r>
                              <m:r>
                                <a:rPr lang="en-US" i="1" dirty="0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s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/>
                                </a:rPr>
                                <m:t>𝑞𝑟𝑡</m:t>
                              </m:r>
                              <m:d>
                                <m:dPr>
                                  <m:ctrlPr>
                                    <a:rPr lang="en-US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 smtClean="0"/>
                            <a:t>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endParaRPr lang="ru-RU" dirty="0"/>
                        </a:p>
                        <a:p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ru-RU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( </m:t>
                                        </m:r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𝑙𝑜𝑔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dirty="0" smtClean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1 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log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⁡(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  <a:p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dirty="0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dirty="0" smtClean="0"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b="0" i="1" dirty="0" smtClean="0">
                                    <a:latin typeface="Cambria Math"/>
                                  </a:rPr>
                                  <m:t>и 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 dirty="0" smtClean="0">
                                    <a:latin typeface="Cambria Math"/>
                                  </a:rPr>
                                  <m:t>log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⁡(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log(y)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ru-RU" dirty="0"/>
                        </a:p>
                        <a:p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ru-RU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log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⁡(</m:t>
                                    </m:r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ru-RU" dirty="0"/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/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rgbClr val="DCDDD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7641073"/>
                  </p:ext>
                </p:extLst>
              </p:nvPr>
            </p:nvGraphicFramePr>
            <p:xfrm>
              <a:off x="3136900" y="2690604"/>
              <a:ext cx="8127999" cy="35845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Трансформация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Уравнение регрессии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6E32E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8197" b="-865574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62857" r="-200225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62857" r="-99775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62857" b="-402857"/>
                          </a:stretch>
                        </a:blipFill>
                      </a:tcPr>
                    </a:tc>
                  </a:tr>
                  <a:tr h="65341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159813" r="-200225" b="-295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159813" r="-99775" b="-295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159813" b="-295327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264762" r="-200225" b="-2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264762" r="-99775" b="-2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264762" b="-200952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364762" r="-200225" b="-1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364762" r="-99775" b="-1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364762" b="-100952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25" t="-464762" r="-200225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464762" r="-99775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450" t="-464762" b="-9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930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 метода построения линейной регрессии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С использованием математических формул</a:t>
            </a:r>
          </a:p>
          <a:p>
            <a:r>
              <a:rPr lang="ru-RU" dirty="0" smtClean="0"/>
              <a:t>Матричный метод</a:t>
            </a:r>
          </a:p>
          <a:p>
            <a:r>
              <a:rPr lang="ru-RU" dirty="0" smtClean="0"/>
              <a:t>Градиентый спуск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89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171575" y="528638"/>
            <a:ext cx="974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i="1" baseline="0" dirty="0">
                <a:latin typeface="Times New Roman" pitchFamily="18" charset="0"/>
              </a:rPr>
              <a:t>Формулы расчета коэффициентов </a:t>
            </a:r>
            <a:r>
              <a:rPr lang="ru-RU" sz="2800" b="1" i="1" baseline="0" dirty="0">
                <a:latin typeface="Times New Roman" pitchFamily="18" charset="0"/>
              </a:rPr>
              <a:t>а</a:t>
            </a:r>
            <a:r>
              <a:rPr lang="en-US" sz="2800" i="1" baseline="0" dirty="0">
                <a:latin typeface="Times New Roman" pitchFamily="18" charset="0"/>
              </a:rPr>
              <a:t> </a:t>
            </a:r>
            <a:r>
              <a:rPr lang="ru-RU" sz="2800" i="1" baseline="0" dirty="0">
                <a:latin typeface="Times New Roman" pitchFamily="18" charset="0"/>
              </a:rPr>
              <a:t>и </a:t>
            </a:r>
            <a:r>
              <a:rPr lang="en-US" sz="2800" b="1" i="1" baseline="0" dirty="0">
                <a:latin typeface="Times New Roman" pitchFamily="18" charset="0"/>
              </a:rPr>
              <a:t>b</a:t>
            </a:r>
            <a:endParaRPr lang="ru-RU" sz="2800" b="1" i="1" baseline="0" dirty="0">
              <a:latin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52599"/>
            <a:ext cx="34099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104775" y="122894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33425" y="1575783"/>
                <a:ext cx="3814314" cy="71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baseline="0" smtClean="0">
                          <a:latin typeface="Cambria Math"/>
                        </a:rPr>
                        <m:t>𝑏</m:t>
                      </m:r>
                      <m:r>
                        <a:rPr lang="en-US" b="0" i="1" baseline="0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ru-RU" i="1" baseline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baseline="0" smtClean="0">
                              <a:latin typeface="Cambria Math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b="0" i="1" baseline="0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baseline="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baseline="0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baseline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baseline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baseline="0" smtClean="0">
                                  <a:latin typeface="Cambria Math"/>
                                </a:rPr>
                                <m:t>−(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baseline="0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baseline="0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baseline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baseline="0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baseline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baseline="0" smtClean="0">
                                  <a:latin typeface="Cambria Math"/>
                                </a:rPr>
                                <m:t>)(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baseline="0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baseline="0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baseline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baseline="0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baseline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baseline="0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baseline="0" smtClean="0">
                              <a:latin typeface="Cambria Math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b="0" i="1" baseline="0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baseline="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baseline="0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baseline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 baseline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baseline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baseline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b/>
                                <m:sup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b="0" i="1" baseline="0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baseline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baseline="0" smtClean="0">
                                  <a:latin typeface="Cambria Math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baseline="0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baseline="0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baseline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baseline="0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baseline="0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baseline="0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baseline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baseline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" y="1575783"/>
                <a:ext cx="3814314" cy="7185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33425" y="2611993"/>
                <a:ext cx="1286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/>
                      </a:rPr>
                      <m:t>𝑎</m:t>
                    </m:r>
                    <m:r>
                      <a:rPr lang="en-US" b="0" i="1" baseline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aseline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baseline="0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baseline="0" dirty="0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baseline="0" dirty="0" smtClean="0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baseline="0" dirty="0" smtClean="0">
                        <a:latin typeface="Cambria Math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b="0" i="1" baseline="0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baseline="0" dirty="0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ru-RU" baseline="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" y="2611993"/>
                <a:ext cx="1286506" cy="369332"/>
              </a:xfrm>
              <a:prstGeom prst="rect">
                <a:avLst/>
              </a:prstGeom>
              <a:blipFill rotWithShape="1">
                <a:blip r:embed="rId4"/>
                <a:stretch>
                  <a:fillRect r="-19431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12849" y="3376612"/>
                <a:ext cx="1307082" cy="633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baseline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baseline="0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b="0" i="1" baseline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baseline="0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baseline="0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baseline="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baseline="0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baseline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baseline="0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baseline="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49" y="3376612"/>
                <a:ext cx="1307082" cy="6337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6225" y="4171950"/>
                <a:ext cx="2038350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baseline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baseline="0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baseline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baseline="0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baseline="0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baseline="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baseline="0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baseline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baseline="0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baseline="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4171950"/>
                <a:ext cx="2038350" cy="63478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114550"/>
            <a:ext cx="10282237" cy="289718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30723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575300"/>
            <a:ext cx="9918700" cy="769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b="1" dirty="0" smtClean="0">
                <a:latin typeface="Roboto"/>
                <a:ea typeface="Roboto"/>
                <a:cs typeface="Roboto"/>
              </a:rPr>
              <a:t>Многомерный статистический анализ. Линейная регрессия</a:t>
            </a:r>
          </a:p>
          <a:p>
            <a:pPr eaLnBrk="1" hangingPunct="1">
              <a:lnSpc>
                <a:spcPts val="3138"/>
              </a:lnSpc>
            </a:pPr>
            <a:endParaRPr lang="ru-RU" b="1" dirty="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dirty="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dirty="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dirty="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dirty="0" smtClean="0">
              <a:latin typeface="Roboto"/>
              <a:ea typeface="Roboto"/>
              <a:cs typeface="Roboto"/>
            </a:endParaRPr>
          </a:p>
        </p:txBody>
      </p:sp>
      <p:pic>
        <p:nvPicPr>
          <p:cNvPr id="30724" name="Рисунок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 baseline="0" dirty="0">
                <a:latin typeface="Roboto"/>
                <a:ea typeface="Roboto"/>
                <a:cs typeface="Roboto"/>
              </a:rPr>
              <a:t>Урок 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8425" y="98425"/>
            <a:ext cx="6686550" cy="64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765175"/>
            <a:ext cx="4843463" cy="414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5"/>
          <p:cNvSpPr txBox="1">
            <a:spLocks noChangeArrowheads="1"/>
          </p:cNvSpPr>
          <p:nvPr/>
        </p:nvSpPr>
        <p:spPr bwMode="auto">
          <a:xfrm>
            <a:off x="828675" y="1409700"/>
            <a:ext cx="1088707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baseline="0" dirty="0" smtClean="0">
                <a:solidFill>
                  <a:srgbClr val="6E32E0"/>
                </a:solidFill>
              </a:rPr>
              <a:t>Функция потерь </a:t>
            </a:r>
            <a:r>
              <a:rPr lang="ru-RU" baseline="0" dirty="0" smtClean="0"/>
              <a:t>- мера </a:t>
            </a:r>
            <a:r>
              <a:rPr lang="ru-RU" baseline="0" dirty="0"/>
              <a:t>измерения ошибок, которая наша функция делает на нашем наборе </a:t>
            </a:r>
            <a:r>
              <a:rPr lang="ru-RU" baseline="0" dirty="0" smtClean="0"/>
              <a:t>данных.</a:t>
            </a:r>
            <a:endParaRPr lang="ru-RU" baseline="0" dirty="0"/>
          </a:p>
          <a:p>
            <a:endParaRPr lang="ru-RU" baseline="0" dirty="0"/>
          </a:p>
          <a:p>
            <a:r>
              <a:rPr lang="ru-RU" baseline="0" dirty="0"/>
              <a:t>Одна из самых распространенных функций  называется </a:t>
            </a:r>
            <a:r>
              <a:rPr lang="ru-RU" i="1" baseline="0" dirty="0">
                <a:solidFill>
                  <a:srgbClr val="6E32E0"/>
                </a:solidFill>
              </a:rPr>
              <a:t>средней квадратичной </a:t>
            </a:r>
            <a:r>
              <a:rPr lang="ru-RU" i="1" baseline="0" dirty="0" smtClean="0">
                <a:solidFill>
                  <a:srgbClr val="6E32E0"/>
                </a:solidFill>
              </a:rPr>
              <a:t>ошибкой.</a:t>
            </a:r>
            <a:endParaRPr lang="ru-RU" i="1" baseline="0" dirty="0">
              <a:solidFill>
                <a:srgbClr val="6E32E0"/>
              </a:solidFill>
            </a:endParaRPr>
          </a:p>
          <a:p>
            <a:endParaRPr lang="ru-RU" dirty="0"/>
          </a:p>
          <a:p>
            <a:endParaRPr lang="ru-RU" dirty="0"/>
          </a:p>
          <a:p>
            <a:pPr>
              <a:spcBef>
                <a:spcPct val="50000"/>
              </a:spcBef>
            </a:pP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52575" y="433060"/>
            <a:ext cx="728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baseline="0" dirty="0"/>
              <a:t>Функция </a:t>
            </a:r>
            <a:r>
              <a:rPr lang="ru-RU" sz="2800" i="1" baseline="0" dirty="0" smtClean="0"/>
              <a:t>потерь</a:t>
            </a:r>
            <a:endParaRPr lang="ru-RU" sz="2800" i="1" baseline="0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04775" y="113369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075" y="3219449"/>
            <a:ext cx="661193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5133974"/>
            <a:ext cx="3144841" cy="86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52825"/>
            <a:ext cx="22955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44608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2400" i="1" dirty="0" smtClean="0"/>
              <a:t>МАТРИЧНЫЙ МЕТОД</a:t>
            </a:r>
            <a:r>
              <a:rPr lang="en-US" sz="2400" i="1" dirty="0" smtClean="0"/>
              <a:t> </a:t>
            </a:r>
            <a:r>
              <a:rPr lang="ru-RU" sz="2400" i="1" dirty="0" smtClean="0"/>
              <a:t>ПОИСКА КОЭФФИЦИЕНТОВ</a:t>
            </a:r>
            <a:r>
              <a:rPr lang="ru-RU" sz="4000" i="1" dirty="0" smtClean="0"/>
              <a:t/>
            </a:r>
            <a:br>
              <a:rPr lang="ru-RU" sz="4000" i="1" dirty="0" smtClean="0"/>
            </a:br>
            <a:endParaRPr lang="ru-RU" sz="4000" i="1" dirty="0" smtClean="0"/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762125"/>
            <a:ext cx="23241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399" y="1423193"/>
            <a:ext cx="4081463" cy="5211763"/>
          </a:xfrm>
          <a:prstGeom prst="rect">
            <a:avLst/>
          </a:prstGeom>
          <a:noFill/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104775" y="122894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3375" y="2438400"/>
            <a:ext cx="22955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5725" y="647700"/>
            <a:ext cx="23241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" y="571500"/>
            <a:ext cx="6103938" cy="3524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2800" i="1" dirty="0" smtClean="0"/>
              <a:t>Градиентный спуск</a:t>
            </a: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875" y="952500"/>
            <a:ext cx="4515716" cy="4257675"/>
          </a:xfrm>
          <a:prstGeom prst="rect">
            <a:avLst/>
          </a:prstGeom>
          <a:noFill/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74" y="833438"/>
            <a:ext cx="6629873" cy="5405437"/>
          </a:xfrm>
          <a:prstGeom prst="rect">
            <a:avLst/>
          </a:prstGeom>
          <a:noFill/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0" y="743173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0" y="819150"/>
            <a:ext cx="7177088" cy="2709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30" name="TextBox 6"/>
              <p:cNvSpPr txBox="1">
                <a:spLocks noChangeArrowheads="1"/>
              </p:cNvSpPr>
              <p:nvPr/>
            </p:nvSpPr>
            <p:spPr bwMode="auto">
              <a:xfrm>
                <a:off x="590550" y="855663"/>
                <a:ext cx="11031537" cy="2328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ru-RU" sz="2000" i="1" baseline="0" dirty="0" smtClean="0">
                    <a:latin typeface="Times New Roman" pitchFamily="18" charset="0"/>
                  </a:rPr>
                  <a:t/>
                </a:r>
                <a:br>
                  <a:rPr lang="ru-RU" sz="2000" i="1" baseline="0" dirty="0" smtClean="0">
                    <a:latin typeface="Times New Roman" pitchFamily="18" charset="0"/>
                  </a:rPr>
                </a:br>
                <a:r>
                  <a:rPr lang="ru-RU" sz="2000" i="1" baseline="0" dirty="0" smtClean="0">
                    <a:latin typeface="Times New Roman" pitchFamily="18" charset="0"/>
                  </a:rPr>
                  <a:t>Тесноту линейной связи оценивает коэффициент корреляции </a:t>
                </a:r>
                <a:r>
                  <a:rPr lang="en-US" sz="2000" i="1" baseline="0" dirty="0">
                    <a:solidFill>
                      <a:srgbClr val="6E32E0"/>
                    </a:solidFill>
                    <a:latin typeface="Times New Roman" pitchFamily="18" charset="0"/>
                  </a:rPr>
                  <a:t>r</a:t>
                </a:r>
                <a:r>
                  <a:rPr lang="en-US" sz="2000" i="1" baseline="0" dirty="0">
                    <a:latin typeface="Times New Roman" pitchFamily="18" charset="0"/>
                  </a:rPr>
                  <a:t>.</a:t>
                </a:r>
                <a:br>
                  <a:rPr lang="en-US" sz="2000" i="1" baseline="0" dirty="0">
                    <a:latin typeface="Times New Roman" pitchFamily="18" charset="0"/>
                  </a:rPr>
                </a:br>
                <a:endParaRPr lang="ru-RU" sz="2000" i="1" baseline="0" dirty="0">
                  <a:latin typeface="Times New Roman" pitchFamily="18" charset="0"/>
                </a:endParaRPr>
              </a:p>
              <a:p>
                <a:r>
                  <a:rPr lang="ru-RU" sz="2000" i="1" baseline="0" dirty="0" smtClean="0">
                    <a:latin typeface="Times New Roman" pitchFamily="18" charset="0"/>
                  </a:rPr>
                  <a:t>Точность </a:t>
                </a:r>
                <a:r>
                  <a:rPr lang="ru-RU" sz="2000" i="1" baseline="0" dirty="0">
                    <a:latin typeface="Times New Roman" pitchFamily="18" charset="0"/>
                  </a:rPr>
                  <a:t>подобранной регрессионной модели показывает </a:t>
                </a:r>
                <a:r>
                  <a:rPr lang="ru-RU" sz="2000" i="1" baseline="0" dirty="0" smtClean="0">
                    <a:solidFill>
                      <a:srgbClr val="6E32E0"/>
                    </a:solidFill>
                    <a:latin typeface="Times New Roman" pitchFamily="18" charset="0"/>
                  </a:rPr>
                  <a:t>коэффициент детерминации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baseline="0" smtClean="0">
                            <a:solidFill>
                              <a:srgbClr val="6E32E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baseline="0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ru-RU" sz="2000" b="0" i="1" baseline="0" smtClean="0">
                            <a:solidFill>
                              <a:srgbClr val="6E32E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ru-RU" sz="2000" i="1" baseline="0" dirty="0">
                  <a:solidFill>
                    <a:srgbClr val="6E32E0"/>
                  </a:solidFill>
                  <a:latin typeface="Times New Roman" pitchFamily="18" charset="0"/>
                </a:endParaRPr>
              </a:p>
              <a:p>
                <a:r>
                  <a:rPr lang="ru-RU" sz="2000" baseline="0" dirty="0">
                    <a:solidFill>
                      <a:srgbClr val="6E32E0"/>
                    </a:solidFill>
                    <a:latin typeface="Times New Roman" pitchFamily="18" charset="0"/>
                  </a:rPr>
                  <a:t>        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baseline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baseline="0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000" b="0" i="1" baseline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baseline="0" dirty="0" smtClean="0">
                    <a:solidFill>
                      <a:srgbClr val="6E32E0"/>
                    </a:solidFill>
                    <a:latin typeface="Times New Roman" pitchFamily="18" charset="0"/>
                  </a:rPr>
                  <a:t> </a:t>
                </a:r>
                <a:r>
                  <a:rPr lang="ru-RU" sz="2000" i="1" baseline="0" dirty="0" smtClean="0">
                    <a:solidFill>
                      <a:srgbClr val="6E32E0"/>
                    </a:solidFill>
                    <a:latin typeface="Times New Roman" pitchFamily="18" charset="0"/>
                  </a:rPr>
                  <a:t>показывает</a:t>
                </a:r>
                <a:r>
                  <a:rPr lang="ru-RU" sz="2000" i="1" baseline="0" dirty="0">
                    <a:solidFill>
                      <a:srgbClr val="6E32E0"/>
                    </a:solidFill>
                    <a:latin typeface="Times New Roman" pitchFamily="18" charset="0"/>
                  </a:rPr>
                  <a:t>, какую часть изменчивости у описала регрессионная модель      </a:t>
                </a:r>
              </a:p>
              <a:p>
                <a:endParaRPr lang="ru-RU" sz="2000" baseline="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52230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550" y="855663"/>
                <a:ext cx="11031537" cy="2328863"/>
              </a:xfrm>
              <a:prstGeom prst="rect">
                <a:avLst/>
              </a:prstGeom>
              <a:blipFill rotWithShape="1">
                <a:blip r:embed="rId2"/>
                <a:stretch>
                  <a:fillRect l="-6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7" name="Рисунок 9" descr="7.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0" y="3068638"/>
            <a:ext cx="18764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3705225" y="6583363"/>
            <a:ext cx="184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37" name="Text Box 13"/>
              <p:cNvSpPr txBox="1">
                <a:spLocks noChangeArrowheads="1"/>
              </p:cNvSpPr>
              <p:nvPr/>
            </p:nvSpPr>
            <p:spPr bwMode="auto">
              <a:xfrm>
                <a:off x="742950" y="4048125"/>
                <a:ext cx="2266950" cy="460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2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baseline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baseline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400" i="1" baseline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baseline="0" smtClean="0">
                        <a:latin typeface="Cambria Math"/>
                      </a:rPr>
                      <m:t>=0,947</m:t>
                    </m:r>
                  </m:oMath>
                </a14:m>
                <a:endParaRPr lang="ru-RU" sz="2200" b="1" dirty="0"/>
              </a:p>
            </p:txBody>
          </p:sp>
        </mc:Choice>
        <mc:Fallback xmlns="">
          <p:sp>
            <p:nvSpPr>
              <p:cNvPr id="5223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950" y="4048125"/>
                <a:ext cx="2266950" cy="4605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38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86663" y="3068638"/>
            <a:ext cx="3571875" cy="3514725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3421988" y="362377"/>
            <a:ext cx="6031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i="1" baseline="0" dirty="0" smtClean="0"/>
              <a:t>Коэффициент детерминации</a:t>
            </a:r>
            <a:endParaRPr lang="ru-RU" sz="3200" baseline="0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0" y="90509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249" name="TextBox 9"/>
              <p:cNvSpPr txBox="1">
                <a:spLocks noChangeArrowheads="1"/>
              </p:cNvSpPr>
              <p:nvPr/>
            </p:nvSpPr>
            <p:spPr bwMode="auto">
              <a:xfrm>
                <a:off x="514350" y="1081512"/>
                <a:ext cx="6299200" cy="6463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ru-RU" i="1" baseline="0" dirty="0">
                    <a:solidFill>
                      <a:srgbClr val="6E32E0"/>
                    </a:solidFill>
                  </a:rPr>
                  <a:t> </a:t>
                </a:r>
                <a:r>
                  <a:rPr lang="en-US" i="1" baseline="0" dirty="0">
                    <a:solidFill>
                      <a:srgbClr val="6E32E0"/>
                    </a:solidFill>
                  </a:rPr>
                  <a:t>F-</a:t>
                </a:r>
                <a:r>
                  <a:rPr lang="ru-RU" i="1" baseline="0" dirty="0">
                    <a:solidFill>
                      <a:srgbClr val="6E32E0"/>
                    </a:solidFill>
                  </a:rPr>
                  <a:t>критерий Фишера</a:t>
                </a:r>
                <a:r>
                  <a:rPr lang="en-US" i="1" baseline="0" dirty="0">
                    <a:solidFill>
                      <a:srgbClr val="6E32E0"/>
                    </a:solidFill>
                  </a:rPr>
                  <a:t> </a:t>
                </a:r>
                <a:r>
                  <a:rPr lang="ru-RU" i="1" baseline="0" dirty="0"/>
                  <a:t>позволяет оценить значимость</a:t>
                </a:r>
                <a:r>
                  <a:rPr lang="en-US" i="1" baseline="0" dirty="0"/>
                  <a:t> </a:t>
                </a:r>
                <a:r>
                  <a:rPr lang="ru-RU" i="1" baseline="0" dirty="0"/>
                  <a:t>модели линейной   регрессии</a:t>
                </a:r>
                <a:endParaRPr lang="en-US" i="1" baseline="0" dirty="0" smtClean="0">
                  <a:latin typeface="Times New Roman" pitchFamily="18" charset="0"/>
                </a:endParaRPr>
              </a:p>
              <a:p>
                <a:endParaRPr lang="en-US" i="1" baseline="0" dirty="0">
                  <a:latin typeface="Times New Roman" pitchFamily="18" charset="0"/>
                </a:endParaRPr>
              </a:p>
              <a:p>
                <a:r>
                  <a:rPr lang="ru-RU" i="1" baseline="0" dirty="0" smtClean="0">
                    <a:latin typeface="Times New Roman" pitchFamily="18" charset="0"/>
                  </a:rPr>
                  <a:t>1.Установим уровень значимости  </a:t>
                </a:r>
                <a:r>
                  <a:rPr lang="el-GR" i="1" baseline="0" dirty="0">
                    <a:latin typeface="Times New Roman" pitchFamily="18" charset="0"/>
                  </a:rPr>
                  <a:t>α</a:t>
                </a:r>
                <a:r>
                  <a:rPr lang="ru-RU" i="1" baseline="0" dirty="0">
                    <a:latin typeface="Times New Roman" pitchFamily="18" charset="0"/>
                  </a:rPr>
                  <a:t> =0,05.</a:t>
                </a:r>
              </a:p>
              <a:p>
                <a:r>
                  <a:rPr lang="ru-RU" baseline="0" dirty="0" smtClean="0">
                    <a:latin typeface="Times New Roman" pitchFamily="18" charset="0"/>
                  </a:rPr>
                  <a:t>Число </a:t>
                </a:r>
                <a:r>
                  <a:rPr lang="ru-RU" baseline="0" dirty="0">
                    <a:latin typeface="Times New Roman" pitchFamily="18" charset="0"/>
                  </a:rPr>
                  <a:t>измерений </a:t>
                </a:r>
                <a:r>
                  <a:rPr lang="en-US" baseline="0" dirty="0" smtClean="0">
                    <a:latin typeface="Times New Roman" pitchFamily="18" charset="0"/>
                  </a:rPr>
                  <a:t>n</a:t>
                </a:r>
                <a:r>
                  <a:rPr lang="ru-RU" baseline="0" dirty="0" smtClean="0">
                    <a:latin typeface="Times New Roman" pitchFamily="18" charset="0"/>
                  </a:rPr>
                  <a:t> </a:t>
                </a:r>
                <a:r>
                  <a:rPr lang="en-US" baseline="0" dirty="0" smtClean="0">
                    <a:latin typeface="Times New Roman" pitchFamily="18" charset="0"/>
                  </a:rPr>
                  <a:t>= </a:t>
                </a:r>
                <a:r>
                  <a:rPr lang="en-US" baseline="0" dirty="0">
                    <a:latin typeface="Times New Roman" pitchFamily="18" charset="0"/>
                  </a:rPr>
                  <a:t>8</a:t>
                </a:r>
                <a:r>
                  <a:rPr lang="ru-RU" baseline="0" dirty="0">
                    <a:latin typeface="Times New Roman" pitchFamily="18" charset="0"/>
                  </a:rPr>
                  <a:t>, число параметров </a:t>
                </a:r>
                <a:r>
                  <a:rPr lang="ru-RU" baseline="0" dirty="0" smtClean="0">
                    <a:latin typeface="Times New Roman" pitchFamily="18" charset="0"/>
                  </a:rPr>
                  <a:t>р = 2 </a:t>
                </a:r>
                <a:r>
                  <a:rPr lang="ru-RU" baseline="0" dirty="0">
                    <a:latin typeface="Times New Roman" pitchFamily="18" charset="0"/>
                  </a:rPr>
                  <a:t>, </a:t>
                </a:r>
                <a:r>
                  <a:rPr lang="el-GR" baseline="0" dirty="0">
                    <a:latin typeface="Times New Roman" pitchFamily="18" charset="0"/>
                  </a:rPr>
                  <a:t>α</a:t>
                </a:r>
                <a:r>
                  <a:rPr lang="ru-RU" baseline="0" dirty="0">
                    <a:latin typeface="Times New Roman" pitchFamily="18" charset="0"/>
                  </a:rPr>
                  <a:t> = 0,05</a:t>
                </a:r>
              </a:p>
              <a:p>
                <a:r>
                  <a:rPr lang="ru-RU" i="1" baseline="0" dirty="0" smtClean="0">
                    <a:latin typeface="Times New Roman" pitchFamily="18" charset="0"/>
                  </a:rPr>
                  <a:t>2 </a:t>
                </a:r>
                <a:r>
                  <a:rPr lang="ru-RU" i="1" baseline="0" dirty="0">
                    <a:latin typeface="Times New Roman" pitchFamily="18" charset="0"/>
                  </a:rPr>
                  <a:t>Находим число степеней свободы</a:t>
                </a:r>
                <a:endParaRPr lang="en-US" i="1" baseline="0" dirty="0">
                  <a:latin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baseline="0" dirty="0" smtClean="0">
                          <a:latin typeface="Cambria Math"/>
                        </a:rPr>
                        <m:t>𝑑𝑓</m:t>
                      </m:r>
                      <m:r>
                        <a:rPr lang="ru-RU" i="1" baseline="0" dirty="0">
                          <a:latin typeface="Cambria Math"/>
                        </a:rPr>
                        <m:t> </m:t>
                      </m:r>
                      <m:r>
                        <a:rPr lang="ru-RU" sz="1000" i="1" baseline="0" dirty="0">
                          <a:latin typeface="Cambria Math"/>
                        </a:rPr>
                        <m:t>1</m:t>
                      </m:r>
                      <m:r>
                        <a:rPr lang="en-US" i="1" baseline="0" dirty="0">
                          <a:latin typeface="Cambria Math"/>
                        </a:rPr>
                        <m:t>= </m:t>
                      </m:r>
                      <m:r>
                        <a:rPr lang="ru-RU" i="1" baseline="0" dirty="0">
                          <a:latin typeface="Cambria Math"/>
                        </a:rPr>
                        <m:t>р−1 =2−1 =1</m:t>
                      </m:r>
                    </m:oMath>
                  </m:oMathPara>
                </a14:m>
                <a:endParaRPr lang="ru-RU" baseline="0" dirty="0">
                  <a:latin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baseline="0" dirty="0" smtClean="0">
                          <a:latin typeface="Cambria Math"/>
                        </a:rPr>
                        <m:t>𝑑𝑓</m:t>
                      </m:r>
                      <m:r>
                        <a:rPr lang="en-US" sz="1000" i="1" baseline="0" dirty="0">
                          <a:latin typeface="Cambria Math"/>
                        </a:rPr>
                        <m:t>2  </m:t>
                      </m:r>
                      <m:r>
                        <a:rPr lang="en-US" i="1" baseline="0" dirty="0">
                          <a:latin typeface="Cambria Math"/>
                        </a:rPr>
                        <m:t>= </m:t>
                      </m:r>
                      <m:r>
                        <a:rPr lang="en-US" i="1" baseline="0" dirty="0">
                          <a:latin typeface="Cambria Math"/>
                        </a:rPr>
                        <m:t>𝑛</m:t>
                      </m:r>
                      <m:r>
                        <a:rPr lang="en-US" i="1" baseline="0" dirty="0">
                          <a:latin typeface="Cambria Math"/>
                        </a:rPr>
                        <m:t>− р = 8−2=6</m:t>
                      </m:r>
                    </m:oMath>
                  </m:oMathPara>
                </a14:m>
                <a:endParaRPr lang="ru-RU" baseline="0" dirty="0">
                  <a:latin typeface="Times New Roman" pitchFamily="18" charset="0"/>
                </a:endParaRPr>
              </a:p>
              <a:p>
                <a:r>
                  <a:rPr lang="en-US" i="1" baseline="0" dirty="0" smtClean="0">
                    <a:latin typeface="Times New Roman" pitchFamily="18" charset="0"/>
                  </a:rPr>
                  <a:t>3</a:t>
                </a:r>
                <a:r>
                  <a:rPr lang="ru-RU" i="1" baseline="0" dirty="0" smtClean="0">
                    <a:latin typeface="Times New Roman" pitchFamily="18" charset="0"/>
                  </a:rPr>
                  <a:t> </a:t>
                </a:r>
                <a:r>
                  <a:rPr lang="ru-RU" i="1" u="sng" baseline="0" dirty="0" smtClean="0">
                    <a:latin typeface="Times New Roman" pitchFamily="18" charset="0"/>
                  </a:rPr>
                  <a:t>Объясненная </a:t>
                </a:r>
                <a:r>
                  <a:rPr lang="ru-RU" i="1" u="sng" baseline="0" dirty="0">
                    <a:latin typeface="Times New Roman" pitchFamily="18" charset="0"/>
                  </a:rPr>
                  <a:t>(</a:t>
                </a:r>
                <a:r>
                  <a:rPr lang="ru-RU" i="1" u="sng" baseline="0" dirty="0" smtClean="0">
                    <a:latin typeface="Times New Roman" pitchFamily="18" charset="0"/>
                  </a:rPr>
                  <a:t>фактическая) </a:t>
                </a:r>
                <a:r>
                  <a:rPr lang="ru-RU" baseline="0" dirty="0" smtClean="0">
                    <a:latin typeface="Times New Roman" pitchFamily="18" charset="0"/>
                  </a:rPr>
                  <a:t>сумма </a:t>
                </a:r>
                <a:r>
                  <a:rPr lang="ru-RU" baseline="0" dirty="0">
                    <a:latin typeface="Times New Roman" pitchFamily="18" charset="0"/>
                  </a:rPr>
                  <a:t>квадратных отклонений</a:t>
                </a:r>
              </a:p>
              <a:p>
                <a:endParaRPr lang="ru-RU" baseline="0" dirty="0">
                  <a:latin typeface="Times New Roman" pitchFamily="18" charset="0"/>
                </a:endParaRPr>
              </a:p>
              <a:p>
                <a:r>
                  <a:rPr lang="en-US" i="1" baseline="0" dirty="0">
                    <a:latin typeface="Times New Roman" pitchFamily="18" charset="0"/>
                  </a:rPr>
                  <a:t>SS</a:t>
                </a:r>
                <a:r>
                  <a:rPr lang="ru-RU" i="1" baseline="0" dirty="0">
                    <a:latin typeface="Times New Roman" pitchFamily="18" charset="0"/>
                  </a:rPr>
                  <a:t>ф</a:t>
                </a:r>
                <a:r>
                  <a:rPr lang="en-US" i="1" baseline="0" dirty="0" smtClean="0">
                    <a:latin typeface="Times New Roman" pitchFamily="18" charset="0"/>
                  </a:rPr>
                  <a:t>=4.72</a:t>
                </a:r>
              </a:p>
              <a:p>
                <a:endParaRPr lang="ru-RU" sz="2600" i="1" baseline="0" dirty="0">
                  <a:latin typeface="Times New Roman" pitchFamily="18" charset="0"/>
                </a:endParaRPr>
              </a:p>
              <a:p>
                <a:r>
                  <a:rPr lang="en-US" i="1" baseline="0" dirty="0" smtClean="0">
                    <a:latin typeface="Times New Roman" pitchFamily="18" charset="0"/>
                  </a:rPr>
                  <a:t>4 </a:t>
                </a:r>
                <a:r>
                  <a:rPr lang="ru-RU" i="1" baseline="0" dirty="0" smtClean="0">
                    <a:latin typeface="Times New Roman" pitchFamily="18" charset="0"/>
                  </a:rPr>
                  <a:t>Рассчитываем </a:t>
                </a:r>
                <a:r>
                  <a:rPr lang="ru-RU" i="1" baseline="0" dirty="0">
                    <a:latin typeface="Times New Roman" pitchFamily="18" charset="0"/>
                  </a:rPr>
                  <a:t>остаточную сумму квадратных отклонений</a:t>
                </a:r>
                <a:endParaRPr lang="en-US" i="1" baseline="0" dirty="0">
                  <a:latin typeface="Times New Roman" pitchFamily="18" charset="0"/>
                </a:endParaRPr>
              </a:p>
              <a:p>
                <a:endParaRPr lang="en-US" i="1" baseline="0" dirty="0">
                  <a:latin typeface="Times New Roman" pitchFamily="18" charset="0"/>
                </a:endParaRPr>
              </a:p>
              <a:p>
                <a:r>
                  <a:rPr lang="en-US" i="1" baseline="0" dirty="0">
                    <a:latin typeface="Times New Roman" pitchFamily="18" charset="0"/>
                  </a:rPr>
                  <a:t>SSo=</a:t>
                </a:r>
                <a:r>
                  <a:rPr lang="ru-RU" i="1" baseline="0" dirty="0">
                    <a:latin typeface="Times New Roman" pitchFamily="18" charset="0"/>
                  </a:rPr>
                  <a:t> </a:t>
                </a:r>
                <a:r>
                  <a:rPr lang="en-US" i="1" baseline="0" dirty="0">
                    <a:latin typeface="Times New Roman" pitchFamily="18" charset="0"/>
                  </a:rPr>
                  <a:t>1.35</a:t>
                </a:r>
                <a:endParaRPr lang="ru-RU" i="1" baseline="0" dirty="0">
                  <a:latin typeface="Times New Roman" pitchFamily="18" charset="0"/>
                </a:endParaRPr>
              </a:p>
              <a:p>
                <a:endParaRPr lang="ru-RU" baseline="0" dirty="0">
                  <a:latin typeface="Times New Roman" pitchFamily="18" charset="0"/>
                </a:endParaRPr>
              </a:p>
              <a:p>
                <a:endParaRPr lang="ru-RU" baseline="0" dirty="0">
                  <a:latin typeface="Times New Roman" pitchFamily="18" charset="0"/>
                </a:endParaRPr>
              </a:p>
              <a:p>
                <a:endParaRPr lang="ru-RU" baseline="0" dirty="0">
                  <a:latin typeface="Times New Roman" pitchFamily="18" charset="0"/>
                </a:endParaRPr>
              </a:p>
              <a:p>
                <a:endParaRPr lang="ru-RU" baseline="0" dirty="0">
                  <a:latin typeface="Times New Roman" pitchFamily="18" charset="0"/>
                </a:endParaRPr>
              </a:p>
              <a:p>
                <a:endParaRPr lang="ru-RU" baseline="0" dirty="0">
                  <a:latin typeface="Times New Roman" pitchFamily="18" charset="0"/>
                </a:endParaRPr>
              </a:p>
              <a:p>
                <a:endParaRPr lang="en-US" baseline="0" dirty="0">
                  <a:latin typeface="Times New Roman" pitchFamily="18" charset="0"/>
                </a:endParaRPr>
              </a:p>
              <a:p>
                <a:endParaRPr lang="ru-RU" sz="1000" baseline="0" dirty="0">
                  <a:latin typeface="Times New Roman" pitchFamily="18" charset="0"/>
                </a:endParaRPr>
              </a:p>
              <a:p>
                <a:endParaRPr lang="ru-RU" baseline="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5324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350" y="1081512"/>
                <a:ext cx="6299200" cy="6463308"/>
              </a:xfrm>
              <a:prstGeom prst="rect">
                <a:avLst/>
              </a:prstGeom>
              <a:blipFill rotWithShape="1">
                <a:blip r:embed="rId2"/>
                <a:stretch>
                  <a:fillRect l="-774" t="-4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4400" y="1030287"/>
            <a:ext cx="3276600" cy="362743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95350" y="161925"/>
            <a:ext cx="88368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i="1" baseline="0" dirty="0" smtClean="0"/>
              <a:t>Оценка значимости подобранной модели</a:t>
            </a:r>
            <a:endParaRPr lang="ru-RU" sz="2600" i="1" baseline="0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0" y="94319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3648075"/>
            <a:ext cx="24765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5"/>
          <p:cNvSpPr txBox="1">
            <a:spLocks noChangeArrowheads="1"/>
          </p:cNvSpPr>
          <p:nvPr/>
        </p:nvSpPr>
        <p:spPr bwMode="auto">
          <a:xfrm>
            <a:off x="181552" y="250825"/>
            <a:ext cx="9258300" cy="729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aseline="0" dirty="0" smtClean="0">
                <a:latin typeface="Times New Roman" pitchFamily="18" charset="0"/>
              </a:rPr>
              <a:t>5  </a:t>
            </a:r>
            <a:r>
              <a:rPr lang="ru-RU" i="1" baseline="0" dirty="0">
                <a:latin typeface="Times New Roman" pitchFamily="18" charset="0"/>
              </a:rPr>
              <a:t>Рассчитываем сумму квадратных отклонений в расчете на одну степень свободы</a:t>
            </a:r>
          </a:p>
          <a:p>
            <a:endParaRPr lang="ru-RU" i="1" baseline="0" dirty="0">
              <a:latin typeface="Times New Roman" pitchFamily="18" charset="0"/>
            </a:endParaRPr>
          </a:p>
          <a:p>
            <a:r>
              <a:rPr lang="en-US" i="1" baseline="0" dirty="0">
                <a:latin typeface="Times New Roman" pitchFamily="18" charset="0"/>
              </a:rPr>
              <a:t>MS</a:t>
            </a:r>
            <a:r>
              <a:rPr lang="ru-RU" i="1" baseline="0" dirty="0">
                <a:latin typeface="Times New Roman" pitchFamily="18" charset="0"/>
              </a:rPr>
              <a:t>ф</a:t>
            </a:r>
            <a:r>
              <a:rPr lang="en-US" i="1" baseline="0" dirty="0">
                <a:latin typeface="Times New Roman" pitchFamily="18" charset="0"/>
              </a:rPr>
              <a:t>=SS</a:t>
            </a:r>
            <a:r>
              <a:rPr lang="ru-RU" i="1" baseline="0" dirty="0">
                <a:latin typeface="Times New Roman" pitchFamily="18" charset="0"/>
              </a:rPr>
              <a:t>ф</a:t>
            </a:r>
            <a:r>
              <a:rPr lang="en-US" i="1" baseline="0" dirty="0">
                <a:latin typeface="Times New Roman" pitchFamily="18" charset="0"/>
              </a:rPr>
              <a:t>/df1</a:t>
            </a:r>
            <a:r>
              <a:rPr lang="ru-RU" i="1" baseline="0" dirty="0">
                <a:latin typeface="Times New Roman" pitchFamily="18" charset="0"/>
              </a:rPr>
              <a:t>                                </a:t>
            </a:r>
            <a:r>
              <a:rPr lang="ru-RU" i="1" baseline="0" dirty="0" smtClean="0">
                <a:latin typeface="Times New Roman" pitchFamily="18" charset="0"/>
              </a:rPr>
              <a:t>  </a:t>
            </a:r>
            <a:r>
              <a:rPr lang="en-US" i="1" baseline="0" dirty="0" err="1" smtClean="0">
                <a:latin typeface="Times New Roman" pitchFamily="18" charset="0"/>
              </a:rPr>
              <a:t>MSo</a:t>
            </a:r>
            <a:r>
              <a:rPr lang="en-US" i="1" baseline="0" dirty="0" smtClean="0">
                <a:latin typeface="Times New Roman" pitchFamily="18" charset="0"/>
              </a:rPr>
              <a:t>=</a:t>
            </a:r>
            <a:r>
              <a:rPr lang="en-US" i="1" baseline="0" dirty="0" err="1" smtClean="0">
                <a:latin typeface="Times New Roman" pitchFamily="18" charset="0"/>
              </a:rPr>
              <a:t>SSo</a:t>
            </a:r>
            <a:r>
              <a:rPr lang="en-US" i="1" baseline="0" dirty="0" smtClean="0">
                <a:latin typeface="Times New Roman" pitchFamily="18" charset="0"/>
              </a:rPr>
              <a:t>/df2</a:t>
            </a:r>
          </a:p>
          <a:p>
            <a:endParaRPr lang="ru-RU" i="1" baseline="0" dirty="0">
              <a:latin typeface="Times New Roman" pitchFamily="18" charset="0"/>
            </a:endParaRPr>
          </a:p>
          <a:p>
            <a:r>
              <a:rPr lang="en-US" i="1" baseline="0" dirty="0">
                <a:latin typeface="Times New Roman" pitchFamily="18" charset="0"/>
              </a:rPr>
              <a:t>MS</a:t>
            </a:r>
            <a:r>
              <a:rPr lang="ru-RU" i="1" baseline="0" dirty="0">
                <a:latin typeface="Times New Roman" pitchFamily="18" charset="0"/>
              </a:rPr>
              <a:t>ф</a:t>
            </a:r>
            <a:r>
              <a:rPr lang="en-US" i="1" baseline="0" dirty="0">
                <a:latin typeface="Times New Roman" pitchFamily="18" charset="0"/>
              </a:rPr>
              <a:t>=</a:t>
            </a:r>
            <a:r>
              <a:rPr lang="ru-RU" i="1" baseline="0" dirty="0">
                <a:latin typeface="Times New Roman" pitchFamily="18" charset="0"/>
              </a:rPr>
              <a:t> </a:t>
            </a:r>
            <a:r>
              <a:rPr lang="en-US" i="1" baseline="0" dirty="0">
                <a:latin typeface="Times New Roman" pitchFamily="18" charset="0"/>
              </a:rPr>
              <a:t>4.72</a:t>
            </a:r>
            <a:r>
              <a:rPr lang="ru-RU" i="1" baseline="0" dirty="0">
                <a:latin typeface="Times New Roman" pitchFamily="18" charset="0"/>
              </a:rPr>
              <a:t> / 1= </a:t>
            </a:r>
            <a:r>
              <a:rPr lang="en-US" i="1" baseline="0" dirty="0">
                <a:latin typeface="Times New Roman" pitchFamily="18" charset="0"/>
              </a:rPr>
              <a:t>4.72                     </a:t>
            </a:r>
            <a:r>
              <a:rPr lang="ru-RU" i="1" baseline="0" dirty="0" smtClean="0">
                <a:latin typeface="Times New Roman" pitchFamily="18" charset="0"/>
              </a:rPr>
              <a:t>  </a:t>
            </a:r>
            <a:r>
              <a:rPr lang="en-US" i="1" baseline="0" dirty="0">
                <a:latin typeface="Times New Roman" pitchFamily="18" charset="0"/>
              </a:rPr>
              <a:t>MSo= 1.35 </a:t>
            </a:r>
            <a:r>
              <a:rPr lang="ru-RU" i="1" baseline="0" dirty="0">
                <a:latin typeface="Times New Roman" pitchFamily="18" charset="0"/>
              </a:rPr>
              <a:t>/ 6= </a:t>
            </a:r>
            <a:r>
              <a:rPr lang="en-US" i="1" baseline="0" dirty="0">
                <a:latin typeface="Times New Roman" pitchFamily="18" charset="0"/>
              </a:rPr>
              <a:t>0.225</a:t>
            </a:r>
            <a:endParaRPr lang="ru-RU" i="1" baseline="0" dirty="0">
              <a:latin typeface="Times New Roman" pitchFamily="18" charset="0"/>
            </a:endParaRPr>
          </a:p>
          <a:p>
            <a:endParaRPr lang="ru-RU" baseline="0" dirty="0">
              <a:latin typeface="Times New Roman" pitchFamily="18" charset="0"/>
            </a:endParaRPr>
          </a:p>
          <a:p>
            <a:r>
              <a:rPr lang="en-US" baseline="0" dirty="0" smtClean="0">
                <a:latin typeface="Times New Roman" pitchFamily="18" charset="0"/>
              </a:rPr>
              <a:t>6</a:t>
            </a:r>
            <a:r>
              <a:rPr lang="ru-RU" baseline="0" dirty="0" smtClean="0">
                <a:latin typeface="Times New Roman" pitchFamily="18" charset="0"/>
              </a:rPr>
              <a:t> </a:t>
            </a:r>
            <a:r>
              <a:rPr lang="ru-RU" i="1" baseline="0" dirty="0">
                <a:latin typeface="Times New Roman" pitchFamily="18" charset="0"/>
              </a:rPr>
              <a:t>Рассчитываем критерий Фишера </a:t>
            </a:r>
            <a:r>
              <a:rPr lang="en-US" b="1" i="1" baseline="0" dirty="0">
                <a:latin typeface="Times New Roman" pitchFamily="18" charset="0"/>
              </a:rPr>
              <a:t>F</a:t>
            </a:r>
            <a:endParaRPr lang="ru-RU" b="1" i="1" baseline="0" dirty="0">
              <a:latin typeface="Times New Roman" pitchFamily="18" charset="0"/>
            </a:endParaRPr>
          </a:p>
          <a:p>
            <a:endParaRPr lang="ru-RU" b="1" i="1" baseline="0" dirty="0"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i="1" baseline="0" dirty="0">
                <a:latin typeface="Times New Roman" pitchFamily="18" charset="0"/>
              </a:rPr>
              <a:t>F</a:t>
            </a:r>
            <a:r>
              <a:rPr lang="ru-RU" i="1" baseline="0" dirty="0">
                <a:latin typeface="Times New Roman" pitchFamily="18" charset="0"/>
              </a:rPr>
              <a:t>р = </a:t>
            </a:r>
            <a:r>
              <a:rPr lang="en-US" baseline="0" dirty="0">
                <a:latin typeface="Times New Roman" pitchFamily="18" charset="0"/>
              </a:rPr>
              <a:t>MS</a:t>
            </a:r>
            <a:r>
              <a:rPr lang="ru-RU" baseline="0" dirty="0">
                <a:latin typeface="Times New Roman" pitchFamily="18" charset="0"/>
              </a:rPr>
              <a:t>ф/</a:t>
            </a:r>
            <a:r>
              <a:rPr lang="en-US" baseline="0" dirty="0">
                <a:latin typeface="Times New Roman" pitchFamily="18" charset="0"/>
              </a:rPr>
              <a:t> MSo</a:t>
            </a:r>
            <a:endParaRPr lang="ru-RU" baseline="0" dirty="0"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i="1" baseline="0" dirty="0">
                <a:latin typeface="Times New Roman" pitchFamily="18" charset="0"/>
              </a:rPr>
              <a:t>F</a:t>
            </a:r>
            <a:r>
              <a:rPr lang="ru-RU" i="1" baseline="0" dirty="0">
                <a:latin typeface="Times New Roman" pitchFamily="18" charset="0"/>
              </a:rPr>
              <a:t>р= </a:t>
            </a:r>
            <a:r>
              <a:rPr lang="en-US" baseline="0" dirty="0">
                <a:latin typeface="Times New Roman" pitchFamily="18" charset="0"/>
              </a:rPr>
              <a:t>4.72</a:t>
            </a:r>
            <a:r>
              <a:rPr lang="ru-RU" baseline="0" dirty="0">
                <a:latin typeface="Times New Roman" pitchFamily="18" charset="0"/>
              </a:rPr>
              <a:t>/ </a:t>
            </a:r>
            <a:r>
              <a:rPr lang="en-US" baseline="0" dirty="0">
                <a:latin typeface="Times New Roman" pitchFamily="18" charset="0"/>
              </a:rPr>
              <a:t>0.225</a:t>
            </a:r>
            <a:r>
              <a:rPr lang="ru-RU" baseline="0" dirty="0">
                <a:latin typeface="Times New Roman" pitchFamily="18" charset="0"/>
              </a:rPr>
              <a:t>= </a:t>
            </a:r>
            <a:r>
              <a:rPr lang="en-US" baseline="0" dirty="0">
                <a:latin typeface="Times New Roman" pitchFamily="18" charset="0"/>
              </a:rPr>
              <a:t>20.9</a:t>
            </a:r>
          </a:p>
          <a:p>
            <a:endParaRPr lang="en-US" baseline="0" dirty="0">
              <a:latin typeface="Times New Roman" pitchFamily="18" charset="0"/>
            </a:endParaRPr>
          </a:p>
          <a:p>
            <a:r>
              <a:rPr lang="en-US" baseline="0" dirty="0" smtClean="0">
                <a:latin typeface="Times New Roman" pitchFamily="18" charset="0"/>
              </a:rPr>
              <a:t>7 </a:t>
            </a:r>
            <a:r>
              <a:rPr lang="ru-RU" baseline="0" dirty="0" smtClean="0">
                <a:latin typeface="Times New Roman" pitchFamily="18" charset="0"/>
              </a:rPr>
              <a:t>  </a:t>
            </a:r>
            <a:r>
              <a:rPr lang="ru-RU" baseline="0" dirty="0">
                <a:latin typeface="Times New Roman" pitchFamily="18" charset="0"/>
              </a:rPr>
              <a:t>При </a:t>
            </a:r>
            <a:r>
              <a:rPr lang="en-US" i="1" baseline="0" dirty="0">
                <a:solidFill>
                  <a:srgbClr val="6E32E0"/>
                </a:solidFill>
                <a:latin typeface="Times New Roman" pitchFamily="18" charset="0"/>
              </a:rPr>
              <a:t>F</a:t>
            </a:r>
            <a:r>
              <a:rPr lang="ru-RU" i="1" baseline="0" dirty="0">
                <a:solidFill>
                  <a:srgbClr val="6E32E0"/>
                </a:solidFill>
                <a:latin typeface="Times New Roman" pitchFamily="18" charset="0"/>
              </a:rPr>
              <a:t>р </a:t>
            </a:r>
            <a:r>
              <a:rPr lang="en-US" i="1" baseline="0" dirty="0">
                <a:solidFill>
                  <a:srgbClr val="6E32E0"/>
                </a:solidFill>
                <a:latin typeface="Times New Roman" pitchFamily="18" charset="0"/>
              </a:rPr>
              <a:t>&gt; F</a:t>
            </a:r>
            <a:r>
              <a:rPr lang="ru-RU" i="1" baseline="0" dirty="0">
                <a:solidFill>
                  <a:srgbClr val="6E32E0"/>
                </a:solidFill>
                <a:latin typeface="Times New Roman" pitchFamily="18" charset="0"/>
              </a:rPr>
              <a:t>т </a:t>
            </a:r>
            <a:r>
              <a:rPr lang="ru-RU" baseline="0" dirty="0">
                <a:latin typeface="Times New Roman" pitchFamily="18" charset="0"/>
              </a:rPr>
              <a:t>подобранная модель считается </a:t>
            </a:r>
            <a:r>
              <a:rPr lang="ru-RU" i="1" baseline="0" dirty="0">
                <a:solidFill>
                  <a:srgbClr val="6E32E0"/>
                </a:solidFill>
                <a:latin typeface="Times New Roman" pitchFamily="18" charset="0"/>
              </a:rPr>
              <a:t>значимой</a:t>
            </a:r>
          </a:p>
          <a:p>
            <a:endParaRPr lang="ru-RU" i="1" baseline="0" dirty="0" smtClean="0">
              <a:latin typeface="Times New Roman" pitchFamily="18" charset="0"/>
            </a:endParaRPr>
          </a:p>
          <a:p>
            <a:r>
              <a:rPr lang="en-US" i="1" baseline="0" dirty="0" smtClean="0">
                <a:latin typeface="Times New Roman" pitchFamily="18" charset="0"/>
              </a:rPr>
              <a:t>F</a:t>
            </a:r>
            <a:r>
              <a:rPr lang="ru-RU" i="1" baseline="0" dirty="0">
                <a:latin typeface="Times New Roman" pitchFamily="18" charset="0"/>
              </a:rPr>
              <a:t>т = 5,99 </a:t>
            </a:r>
          </a:p>
          <a:p>
            <a:r>
              <a:rPr lang="en-US" i="1" baseline="0" dirty="0">
                <a:latin typeface="Times New Roman" pitchFamily="18" charset="0"/>
              </a:rPr>
              <a:t>20</a:t>
            </a:r>
            <a:r>
              <a:rPr lang="ru-RU" i="1" baseline="0" dirty="0">
                <a:latin typeface="Times New Roman" pitchFamily="18" charset="0"/>
              </a:rPr>
              <a:t>.</a:t>
            </a:r>
            <a:r>
              <a:rPr lang="en-US" i="1" baseline="0" dirty="0">
                <a:latin typeface="Times New Roman" pitchFamily="18" charset="0"/>
              </a:rPr>
              <a:t>9 &gt; 5</a:t>
            </a:r>
            <a:r>
              <a:rPr lang="ru-RU" i="1" baseline="0" dirty="0" smtClean="0">
                <a:latin typeface="Times New Roman" pitchFamily="18" charset="0"/>
              </a:rPr>
              <a:t>,99</a:t>
            </a:r>
          </a:p>
          <a:p>
            <a:endParaRPr lang="ru-RU" i="1" baseline="0" dirty="0">
              <a:latin typeface="Times New Roman" pitchFamily="18" charset="0"/>
            </a:endParaRPr>
          </a:p>
          <a:p>
            <a:r>
              <a:rPr lang="ru-RU" i="1" baseline="0" dirty="0" smtClean="0">
                <a:solidFill>
                  <a:srgbClr val="6E32E0"/>
                </a:solidFill>
                <a:latin typeface="Times New Roman" pitchFamily="18" charset="0"/>
              </a:rPr>
              <a:t>Вывод: модель </a:t>
            </a:r>
            <a:r>
              <a:rPr lang="ru-RU" i="1" baseline="0" dirty="0">
                <a:solidFill>
                  <a:srgbClr val="6E32E0"/>
                </a:solidFill>
                <a:latin typeface="Times New Roman" pitchFamily="18" charset="0"/>
              </a:rPr>
              <a:t>считается значимой на уровне значимости 0,05</a:t>
            </a:r>
          </a:p>
          <a:p>
            <a:endParaRPr lang="ru-RU" baseline="0" dirty="0">
              <a:latin typeface="Times New Roman" pitchFamily="18" charset="0"/>
            </a:endParaRPr>
          </a:p>
          <a:p>
            <a:r>
              <a:rPr lang="ru-RU" baseline="0" dirty="0">
                <a:latin typeface="Times New Roman" pitchFamily="18" charset="0"/>
              </a:rPr>
              <a:t> </a:t>
            </a:r>
          </a:p>
          <a:p>
            <a:endParaRPr lang="ru-RU" baseline="0" dirty="0">
              <a:latin typeface="Times New Roman" pitchFamily="18" charset="0"/>
            </a:endParaRPr>
          </a:p>
          <a:p>
            <a:endParaRPr lang="ru-RU" baseline="0" dirty="0">
              <a:latin typeface="Times New Roman" pitchFamily="18" charset="0"/>
            </a:endParaRPr>
          </a:p>
          <a:p>
            <a:endParaRPr lang="ru-RU" baseline="0" dirty="0">
              <a:latin typeface="Times New Roman" pitchFamily="18" charset="0"/>
            </a:endParaRPr>
          </a:p>
          <a:p>
            <a:endParaRPr lang="ru-RU" baseline="0" dirty="0">
              <a:latin typeface="Times New Roman" pitchFamily="18" charset="0"/>
            </a:endParaRPr>
          </a:p>
          <a:p>
            <a:endParaRPr lang="ru-RU" baseline="0" dirty="0">
              <a:latin typeface="Times New Roman" pitchFamily="18" charset="0"/>
            </a:endParaRPr>
          </a:p>
          <a:p>
            <a:endParaRPr lang="ru-RU" baseline="0" dirty="0">
              <a:latin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68" y="3463727"/>
            <a:ext cx="5655932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901" y="1060251"/>
            <a:ext cx="5470672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14391" y="752475"/>
                <a:ext cx="46509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baseline="0" dirty="0" smtClean="0"/>
                  <a:t>Таблица значений критерия Фишера,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baseline="0" smtClean="0">
                        <a:latin typeface="Cambria Math"/>
                      </a:rPr>
                      <m:t>α</m:t>
                    </m:r>
                    <m:r>
                      <a:rPr lang="ru-RU" sz="1400" b="0" i="1" baseline="0" smtClean="0">
                        <a:latin typeface="Cambria Math"/>
                      </a:rPr>
                      <m:t>=0.05</m:t>
                    </m:r>
                  </m:oMath>
                </a14:m>
                <a:endParaRPr lang="ru-RU" sz="1400" baseline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91" y="752475"/>
                <a:ext cx="4650922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62" t="-1961" b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dirty="0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2770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Для чего применяют многомерный анализ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Что такое линейная регрессия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Условия применимости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Коэффициент детерминации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en-US" dirty="0" smtClean="0">
                <a:latin typeface="Roboto"/>
                <a:ea typeface="Roboto"/>
                <a:cs typeface="Roboto"/>
              </a:rPr>
              <a:t>F-</a:t>
            </a:r>
            <a:r>
              <a:rPr lang="ru-RU" dirty="0" smtClean="0">
                <a:latin typeface="Roboto"/>
                <a:ea typeface="Roboto"/>
                <a:cs typeface="Roboto"/>
              </a:rPr>
              <a:t>критерий Фишера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en-US" dirty="0" smtClean="0">
                <a:latin typeface="Roboto"/>
                <a:ea typeface="Roboto"/>
                <a:cs typeface="Roboto"/>
              </a:rPr>
              <a:t>t-</a:t>
            </a:r>
            <a:r>
              <a:rPr lang="ru-RU" dirty="0" smtClean="0">
                <a:latin typeface="Roboto"/>
                <a:ea typeface="Roboto"/>
                <a:cs typeface="Roboto"/>
              </a:rPr>
              <a:t>статистика Стьюдента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>
            <a:off x="-66675" y="1276573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23975" y="409575"/>
            <a:ext cx="705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baseline="0" dirty="0">
                <a:latin typeface="Roboto"/>
                <a:ea typeface="Roboto"/>
                <a:cs typeface="Roboto"/>
              </a:rPr>
              <a:t> F-</a:t>
            </a:r>
            <a:r>
              <a:rPr lang="ru-RU" sz="2800" b="1" i="1" baseline="0" dirty="0">
                <a:latin typeface="Roboto"/>
                <a:ea typeface="Roboto"/>
                <a:cs typeface="Roboto"/>
              </a:rPr>
              <a:t>критерий Фишера</a:t>
            </a:r>
            <a:r>
              <a:rPr lang="ru-RU" b="1" i="1" dirty="0">
                <a:latin typeface="Roboto"/>
                <a:ea typeface="Roboto"/>
                <a:cs typeface="Roboto"/>
              </a:rPr>
              <a:t/>
            </a:r>
            <a:br>
              <a:rPr lang="ru-RU" b="1" i="1" dirty="0">
                <a:latin typeface="Roboto"/>
                <a:ea typeface="Roboto"/>
                <a:cs typeface="Roboto"/>
              </a:rPr>
            </a:b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00075" y="1847850"/>
            <a:ext cx="106584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baseline="0" dirty="0">
                <a:latin typeface="Roboto"/>
                <a:ea typeface="Roboto"/>
                <a:cs typeface="Roboto"/>
              </a:rPr>
              <a:t>Если фактическое значение </a:t>
            </a:r>
            <a:r>
              <a:rPr lang="en-US" i="1" baseline="0" dirty="0">
                <a:latin typeface="Roboto"/>
                <a:ea typeface="Roboto"/>
                <a:cs typeface="Roboto"/>
              </a:rPr>
              <a:t>F-</a:t>
            </a:r>
            <a:r>
              <a:rPr lang="ru-RU" i="1" baseline="0" dirty="0">
                <a:latin typeface="Roboto"/>
                <a:ea typeface="Roboto"/>
                <a:cs typeface="Roboto"/>
              </a:rPr>
              <a:t>критерия Фишера больше</a:t>
            </a:r>
            <a:r>
              <a:rPr lang="ru-RU" i="1" baseline="0" dirty="0" smtClean="0">
                <a:latin typeface="Roboto"/>
                <a:ea typeface="Roboto"/>
                <a:cs typeface="Roboto"/>
              </a:rPr>
              <a:t>, чем </a:t>
            </a:r>
            <a:r>
              <a:rPr lang="ru-RU" i="1" baseline="0" dirty="0">
                <a:latin typeface="Roboto"/>
                <a:ea typeface="Roboto"/>
                <a:cs typeface="Roboto"/>
              </a:rPr>
              <a:t>табличное значение для данных двух степеней свобод и </a:t>
            </a:r>
            <a:r>
              <a:rPr lang="ru-RU" i="1" baseline="0" dirty="0" smtClean="0">
                <a:latin typeface="Roboto"/>
                <a:ea typeface="Roboto"/>
                <a:cs typeface="Roboto"/>
              </a:rPr>
              <a:t>уровня </a:t>
            </a:r>
            <a:r>
              <a:rPr lang="ru-RU" i="1" baseline="0" dirty="0">
                <a:latin typeface="Roboto"/>
                <a:ea typeface="Roboto"/>
                <a:cs typeface="Roboto"/>
              </a:rPr>
              <a:t>значимости </a:t>
            </a:r>
            <a:r>
              <a:rPr lang="el-GR" i="1" baseline="0" dirty="0">
                <a:latin typeface="Roboto"/>
                <a:ea typeface="Roboto"/>
                <a:cs typeface="Roboto"/>
              </a:rPr>
              <a:t>α</a:t>
            </a:r>
            <a:r>
              <a:rPr lang="ru-RU" i="1" baseline="0" dirty="0">
                <a:latin typeface="Roboto"/>
                <a:ea typeface="Roboto"/>
                <a:cs typeface="Roboto"/>
              </a:rPr>
              <a:t>, то уравнение регрессии признается</a:t>
            </a:r>
            <a:br>
              <a:rPr lang="ru-RU" i="1" baseline="0" dirty="0">
                <a:latin typeface="Roboto"/>
                <a:ea typeface="Roboto"/>
                <a:cs typeface="Roboto"/>
              </a:rPr>
            </a:br>
            <a:r>
              <a:rPr lang="ru-RU" i="1" baseline="0" dirty="0">
                <a:latin typeface="Roboto"/>
                <a:ea typeface="Roboto"/>
                <a:cs typeface="Roboto"/>
              </a:rPr>
              <a:t>статистически значимым.</a:t>
            </a:r>
            <a:endParaRPr lang="ru-RU" baseline="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68" y="3358952"/>
            <a:ext cx="5655932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19415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28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t-</a:t>
            </a:r>
            <a:r>
              <a:rPr lang="ru-RU" sz="28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статистика Стьюдента</a:t>
            </a:r>
            <a:r>
              <a:rPr lang="en-US" sz="2800" i="1" dirty="0" smtClean="0">
                <a:solidFill>
                  <a:srgbClr val="6E32E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2800" dirty="0" smtClean="0">
                <a:latin typeface="Roboto"/>
                <a:ea typeface="Roboto"/>
                <a:cs typeface="Roboto"/>
              </a:rPr>
              <a:t>позволяет оценить значимость параметров линейной регрессии.</a:t>
            </a:r>
            <a:endParaRPr lang="ru-RU" sz="2400" dirty="0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dirty="0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57346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Для чего применяют многомерный анализ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Что такое линейная регрессия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Условия применимости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</a:rPr>
              <a:t>Коэффициент детерминации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en-US" dirty="0" smtClean="0">
                <a:latin typeface="Roboto"/>
                <a:ea typeface="Roboto"/>
                <a:cs typeface="Roboto"/>
              </a:rPr>
              <a:t>F-</a:t>
            </a:r>
            <a:r>
              <a:rPr lang="ru-RU" dirty="0" smtClean="0">
                <a:latin typeface="Roboto"/>
                <a:ea typeface="Roboto"/>
                <a:cs typeface="Roboto"/>
              </a:rPr>
              <a:t>критерий Фишера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en-US" dirty="0" smtClean="0">
                <a:latin typeface="Roboto"/>
                <a:ea typeface="Roboto"/>
                <a:cs typeface="Roboto"/>
              </a:rPr>
              <a:t>t-</a:t>
            </a:r>
            <a:r>
              <a:rPr lang="ru-RU" dirty="0" smtClean="0">
                <a:latin typeface="Roboto"/>
                <a:ea typeface="Roboto"/>
                <a:cs typeface="Roboto"/>
              </a:rPr>
              <a:t>статистика Стьюдента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4" name="Text Box 62"/>
              <p:cNvSpPr txBox="1">
                <a:spLocks noChangeArrowheads="1"/>
              </p:cNvSpPr>
              <p:nvPr/>
            </p:nvSpPr>
            <p:spPr bwMode="auto">
              <a:xfrm>
                <a:off x="104775" y="180975"/>
                <a:ext cx="12087224" cy="1131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ru-RU" sz="2400" baseline="0" dirty="0" smtClean="0"/>
                  <a:t>Корреляционный анализ не показывает, как быстро изменяется зависимая величина </a:t>
                </a:r>
                <a14:m>
                  <m:oMath xmlns:m="http://schemas.openxmlformats.org/officeDocument/2006/math">
                    <m:r>
                      <a:rPr lang="en-US" sz="2400" i="1" baseline="0" dirty="0" smtClean="0">
                        <a:solidFill>
                          <a:srgbClr val="6E32E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baseline="0" dirty="0" smtClean="0"/>
                  <a:t> при изменении независимой  </a:t>
                </a:r>
                <a14:m>
                  <m:oMath xmlns:m="http://schemas.openxmlformats.org/officeDocument/2006/math">
                    <m:r>
                      <a:rPr lang="en-US" sz="2400" i="1" baseline="0" dirty="0" smtClean="0">
                        <a:solidFill>
                          <a:srgbClr val="6E32E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ru-RU" dirty="0">
                  <a:solidFill>
                    <a:srgbClr val="6E32E0"/>
                  </a:solidFill>
                </a:endParaRPr>
              </a:p>
            </p:txBody>
          </p:sp>
        </mc:Choice>
        <mc:Fallback xmlns="">
          <p:sp>
            <p:nvSpPr>
              <p:cNvPr id="33794" name="Text 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775" y="180975"/>
                <a:ext cx="12087224" cy="1131848"/>
              </a:xfrm>
              <a:prstGeom prst="rect">
                <a:avLst/>
              </a:prstGeom>
              <a:blipFill rotWithShape="1">
                <a:blip r:embed="rId2"/>
                <a:stretch>
                  <a:fillRect b="-124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2333848"/>
            <a:ext cx="4792663" cy="25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04775" y="145754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/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2413" y="342900"/>
                <a:ext cx="11587162" cy="2413000"/>
              </a:xfrm>
            </p:spPr>
            <p:txBody>
              <a:bodyPr>
                <a:normAutofit fontScale="90000"/>
              </a:bodyPr>
              <a:lstStyle/>
              <a:p>
                <a:pPr eaLnBrk="1" fontAlgn="auto" hangingPunct="1">
                  <a:lnSpc>
                    <a:spcPct val="150000"/>
                  </a:lnSpc>
                  <a:spcAft>
                    <a:spcPts val="0"/>
                  </a:spcAft>
                  <a:defRPr/>
                </a:pPr>
                <a:r>
                  <a:rPr lang="ru-RU" sz="3600" i="1" dirty="0" smtClean="0"/>
                  <a:t>Линейная регрессия описывает связь признаков (причина,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ru-RU" sz="3600" i="1" dirty="0" smtClean="0"/>
                  <a:t>) с результатом (следствием,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ru-RU" sz="3600" i="1" dirty="0" smtClean="0"/>
                  <a:t>).</a:t>
                </a:r>
                <a:br>
                  <a:rPr lang="ru-RU" sz="3600" i="1" dirty="0" smtClean="0"/>
                </a:br>
                <a:endParaRPr lang="ru-RU" sz="3600" i="1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/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2413" y="342900"/>
                <a:ext cx="11587162" cy="2413000"/>
              </a:xfrm>
              <a:blipFill rotWithShape="1">
                <a:blip r:embed="rId2"/>
                <a:stretch>
                  <a:fillRect l="-1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9975" y="2368550"/>
            <a:ext cx="3276600" cy="36274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2501900"/>
            <a:ext cx="39147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53425" y="4981575"/>
            <a:ext cx="1898468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i="1" dirty="0" smtClean="0"/>
              <a:t>Двумерные данные</a:t>
            </a:r>
            <a:endParaRPr lang="ru-RU" sz="2200" i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04775" y="2057400"/>
            <a:ext cx="1188720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Объект 2"/>
          <p:cNvSpPr txBox="1">
            <a:spLocks/>
          </p:cNvSpPr>
          <p:nvPr/>
        </p:nvSpPr>
        <p:spPr bwMode="auto">
          <a:xfrm>
            <a:off x="690563" y="500063"/>
            <a:ext cx="107664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 b="1" i="1" baseline="0" dirty="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Многомерный статистический анализ </a:t>
            </a:r>
            <a:r>
              <a:rPr lang="ru-RU" sz="3200" i="1" baseline="0" dirty="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– раздел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 i="1" baseline="0" dirty="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статистики, который посвящен исследованиям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200" i="1" baseline="0" dirty="0">
                <a:solidFill>
                  <a:schemeClr val="bg1"/>
                </a:solidFill>
                <a:latin typeface="Roboto"/>
                <a:ea typeface="Roboto"/>
                <a:cs typeface="Rod" pitchFamily="49" charset="-79"/>
              </a:rPr>
              <a:t> экспериментов с многомерными наблюдениями.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/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0562" y="2216151"/>
                <a:ext cx="10810875" cy="2286000"/>
              </a:xfrm>
            </p:spPr>
            <p:txBody>
              <a:bodyPr>
                <a:normAutofit fontScale="90000"/>
              </a:bodyPr>
              <a:lstStyle/>
              <a:p>
                <a:pPr eaLnBrk="1" fontAlgn="auto" hangingPunct="1">
                  <a:lnSpc>
                    <a:spcPct val="150000"/>
                  </a:lnSpc>
                  <a:spcAft>
                    <a:spcPts val="0"/>
                  </a:spcAft>
                  <a:defRPr/>
                </a:pPr>
                <a:r>
                  <a:rPr lang="ru-RU" sz="3600" b="1" dirty="0" smtClean="0"/>
                  <a:t>                            </a:t>
                </a:r>
                <a:r>
                  <a:rPr lang="en-US" sz="3600" b="1" dirty="0" smtClean="0"/>
                  <a:t/>
                </a:r>
                <a:br>
                  <a:rPr lang="en-US" sz="3600" b="1" dirty="0" smtClean="0"/>
                </a:br>
                <a:r>
                  <a:rPr lang="ru-RU" sz="3100" i="1" dirty="0" smtClean="0"/>
                  <a:t>Если признак один, то такая линейная регрессия называется парной. Она описывает связь признака </a:t>
                </a:r>
                <a14:m>
                  <m:oMath xmlns:m="http://schemas.openxmlformats.org/officeDocument/2006/math">
                    <m:r>
                      <a:rPr lang="en-US" sz="31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3100" i="1" dirty="0" smtClean="0"/>
                  <a:t> </a:t>
                </a:r>
                <a:r>
                  <a:rPr lang="ru-RU" sz="3100" i="1" dirty="0" smtClean="0"/>
                  <a:t>с результирующим признаком </a:t>
                </a:r>
                <a14:m>
                  <m:oMath xmlns:m="http://schemas.openxmlformats.org/officeDocument/2006/math">
                    <m:r>
                      <a:rPr lang="en-US" sz="31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ru-RU" sz="3100" i="1" dirty="0" smtClean="0"/>
                  <a:t>.</a:t>
                </a:r>
                <a:br>
                  <a:rPr lang="ru-RU" sz="3100" i="1" dirty="0" smtClean="0"/>
                </a:br>
                <a:r>
                  <a:rPr lang="ru-RU" sz="3600" dirty="0" smtClean="0"/>
                  <a:t/>
                </a:r>
                <a:br>
                  <a:rPr lang="ru-RU" sz="3600" dirty="0" smtClean="0"/>
                </a:br>
                <a:endParaRPr lang="ru-RU" sz="3600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/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0562" y="2216151"/>
                <a:ext cx="10810875" cy="2286000"/>
              </a:xfrm>
              <a:blipFill rotWithShape="1">
                <a:blip r:embed="rId2"/>
                <a:stretch>
                  <a:fillRect l="-1127" t="-20800" r="-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Заголовок 1"/>
              <p:cNvSpPr txBox="1">
                <a:spLocks/>
              </p:cNvSpPr>
              <p:nvPr/>
            </p:nvSpPr>
            <p:spPr bwMode="auto">
              <a:xfrm>
                <a:off x="233363" y="3505200"/>
                <a:ext cx="10810875" cy="892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b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baseline="0" dirty="0" smtClean="0">
                          <a:latin typeface="Cambria Math"/>
                          <a:ea typeface="Roboto"/>
                          <a:cs typeface="Roboto"/>
                        </a:rPr>
                        <m:t>𝑦</m:t>
                      </m:r>
                      <m:r>
                        <a:rPr lang="en-US" sz="3500" i="1" baseline="0" dirty="0" smtClean="0">
                          <a:latin typeface="Cambria Math"/>
                          <a:ea typeface="Roboto"/>
                          <a:cs typeface="Roboto"/>
                        </a:rPr>
                        <m:t> = </m:t>
                      </m:r>
                      <m:r>
                        <a:rPr lang="en-US" sz="3500" i="1" baseline="0" dirty="0" smtClean="0">
                          <a:latin typeface="Cambria Math"/>
                          <a:ea typeface="Roboto"/>
                          <a:cs typeface="Roboto"/>
                        </a:rPr>
                        <m:t>𝑎</m:t>
                      </m:r>
                      <m:r>
                        <a:rPr lang="en-US" sz="3500" i="1" baseline="0" dirty="0" smtClean="0">
                          <a:latin typeface="Cambria Math"/>
                          <a:ea typeface="Roboto"/>
                          <a:cs typeface="Roboto"/>
                        </a:rPr>
                        <m:t> + </m:t>
                      </m:r>
                      <m:r>
                        <a:rPr lang="en-US" sz="3500" i="1" baseline="0" dirty="0" smtClean="0">
                          <a:latin typeface="Cambria Math"/>
                          <a:ea typeface="Roboto"/>
                          <a:cs typeface="Roboto"/>
                        </a:rPr>
                        <m:t>𝑏𝑥</m:t>
                      </m:r>
                    </m:oMath>
                  </m:oMathPara>
                </a14:m>
                <a:endParaRPr lang="ru-RU" sz="3500" i="1" baseline="0" dirty="0">
                  <a:latin typeface="Times New Roman" pitchFamily="18" charset="0"/>
                  <a:ea typeface="Roboto"/>
                  <a:cs typeface="Roboto"/>
                </a:endParaRPr>
              </a:p>
            </p:txBody>
          </p:sp>
        </mc:Choice>
        <mc:Fallback xmlns="">
          <p:sp>
            <p:nvSpPr>
              <p:cNvPr id="3686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363" y="3505200"/>
                <a:ext cx="10810875" cy="8921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/>
          <p:cNvCxnSpPr/>
          <p:nvPr/>
        </p:nvCxnSpPr>
        <p:spPr>
          <a:xfrm>
            <a:off x="104775" y="1143223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14500" y="342900"/>
            <a:ext cx="7934325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600" i="1" dirty="0"/>
              <a:t>Линейная регрессия</a:t>
            </a:r>
            <a:r>
              <a:rPr lang="ru-RU" sz="4600" dirty="0"/>
              <a:t/>
            </a:r>
            <a:br>
              <a:rPr lang="ru-RU" sz="4600" dirty="0"/>
            </a:br>
            <a:endParaRPr lang="ru-RU" sz="4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59"/>
          <p:cNvSpPr txBox="1">
            <a:spLocks noChangeArrowheads="1"/>
          </p:cNvSpPr>
          <p:nvPr/>
        </p:nvSpPr>
        <p:spPr bwMode="auto">
          <a:xfrm>
            <a:off x="11718925" y="1933575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 dirty="0"/>
          </a:p>
        </p:txBody>
      </p:sp>
      <p:pic>
        <p:nvPicPr>
          <p:cNvPr id="37891" name="Picture 6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4512" y="1260475"/>
            <a:ext cx="23812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2900" y="1260475"/>
            <a:ext cx="23717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 Box 66"/>
          <p:cNvSpPr txBox="1">
            <a:spLocks noChangeArrowheads="1"/>
          </p:cNvSpPr>
          <p:nvPr/>
        </p:nvSpPr>
        <p:spPr bwMode="auto">
          <a:xfrm>
            <a:off x="7021511" y="3556000"/>
            <a:ext cx="46021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y = 3 + </a:t>
            </a:r>
            <a:r>
              <a:rPr lang="ru-RU" sz="2400" dirty="0"/>
              <a:t>3</a:t>
            </a:r>
            <a:r>
              <a:rPr lang="en-US" sz="2400" dirty="0" smtClean="0"/>
              <a:t>*x</a:t>
            </a:r>
            <a:r>
              <a:rPr lang="ru-RU" sz="2400" dirty="0" smtClean="0"/>
              <a:t>                             </a:t>
            </a:r>
            <a:r>
              <a:rPr lang="en-US" sz="2400" dirty="0"/>
              <a:t>y = 3 + 2*x</a:t>
            </a:r>
            <a:endParaRPr lang="ru-RU" sz="2400" dirty="0"/>
          </a:p>
          <a:p>
            <a:pPr algn="ctr">
              <a:spcBef>
                <a:spcPct val="50000"/>
              </a:spcBef>
            </a:pP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6775" y="3048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/>
              <a:t>Что показывают коэффициенты в уравнении регрессии?</a:t>
            </a:r>
            <a:endParaRPr lang="ru-RU" sz="3000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04775" y="1000348"/>
            <a:ext cx="11982450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341368"/>
            <a:ext cx="623887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654050"/>
            <a:ext cx="4457700" cy="37988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4585</TotalTime>
  <Words>1059</Words>
  <Application>Microsoft Office PowerPoint</Application>
  <PresentationFormat>Произвольный</PresentationFormat>
  <Paragraphs>175</Paragraphs>
  <Slides>32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Линейная регрессия описывает связь признаков (причина, x) с результатом (следствием, y). </vt:lpstr>
      <vt:lpstr>Презентация PowerPoint</vt:lpstr>
      <vt:lpstr>                             Если признак один, то такая линейная регрессия называется парной. Она описывает связь признака x с результирующим признаком y.  </vt:lpstr>
      <vt:lpstr>Презентация PowerPoint</vt:lpstr>
      <vt:lpstr>Презентация PowerPoint</vt:lpstr>
      <vt:lpstr>Презентация PowerPoint</vt:lpstr>
      <vt:lpstr>                    Парная линейная регрессия </vt:lpstr>
      <vt:lpstr>Условия применимости линейной регрессии</vt:lpstr>
      <vt:lpstr>1.Наличие линейной зависимости между независимой переменной x и зависимой y </vt:lpstr>
      <vt:lpstr>2. Независимость остатков </vt:lpstr>
      <vt:lpstr>3. Нормальное распределение остатков</vt:lpstr>
      <vt:lpstr>4. Гомоскедастичность</vt:lpstr>
      <vt:lpstr>Презентация PowerPoint</vt:lpstr>
      <vt:lpstr>3 метода построения линейной регрессии</vt:lpstr>
      <vt:lpstr>Презентация PowerPoint</vt:lpstr>
      <vt:lpstr>Презентация PowerPoint</vt:lpstr>
      <vt:lpstr>Презентация PowerPoint</vt:lpstr>
      <vt:lpstr>Презентация PowerPoint</vt:lpstr>
      <vt:lpstr>МАТРИЧНЫЙ МЕТОД ПОИСКА КОЭФФИЦИЕНТОВ </vt:lpstr>
      <vt:lpstr>Презентация PowerPoint</vt:lpstr>
      <vt:lpstr>Градиентный спуск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t-статистика Стьюдента позволяет оценить значимость параметров линейной регрессии.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433</cp:revision>
  <dcterms:created xsi:type="dcterms:W3CDTF">2018-09-20T14:58:52Z</dcterms:created>
  <dcterms:modified xsi:type="dcterms:W3CDTF">2022-06-17T13:41:49Z</dcterms:modified>
</cp:coreProperties>
</file>